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1"/>
  </p:notesMasterIdLst>
  <p:handoutMasterIdLst>
    <p:handoutMasterId r:id="rId22"/>
  </p:handoutMasterIdLst>
  <p:sldIdLst>
    <p:sldId id="282" r:id="rId2"/>
    <p:sldId id="259" r:id="rId3"/>
    <p:sldId id="284" r:id="rId4"/>
    <p:sldId id="260" r:id="rId5"/>
    <p:sldId id="285" r:id="rId6"/>
    <p:sldId id="298" r:id="rId7"/>
    <p:sldId id="299" r:id="rId8"/>
    <p:sldId id="300" r:id="rId9"/>
    <p:sldId id="261" r:id="rId10"/>
    <p:sldId id="262" r:id="rId11"/>
    <p:sldId id="263" r:id="rId12"/>
    <p:sldId id="286" r:id="rId13"/>
    <p:sldId id="264" r:id="rId14"/>
    <p:sldId id="301" r:id="rId15"/>
    <p:sldId id="273" r:id="rId16"/>
    <p:sldId id="265" r:id="rId17"/>
    <p:sldId id="287" r:id="rId18"/>
    <p:sldId id="302" r:id="rId19"/>
    <p:sldId id="303" r:id="rId2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ＭＳ Ｐゴシック" pitchFamily="1" charset="-128"/>
        <a:cs typeface="+mn-cs"/>
      </a:defRPr>
    </a:lvl5pPr>
    <a:lvl6pPr marL="2286000" algn="l" defTabSz="914400" rtl="0" eaLnBrk="1" latinLnBrk="0" hangingPunct="1">
      <a:defRPr sz="2400" kern="1200">
        <a:solidFill>
          <a:schemeClr val="tx1"/>
        </a:solidFill>
        <a:latin typeface="Times" pitchFamily="1" charset="0"/>
        <a:ea typeface="ＭＳ Ｐゴシック" pitchFamily="1" charset="-128"/>
        <a:cs typeface="+mn-cs"/>
      </a:defRPr>
    </a:lvl6pPr>
    <a:lvl7pPr marL="2743200" algn="l" defTabSz="914400" rtl="0" eaLnBrk="1" latinLnBrk="0" hangingPunct="1">
      <a:defRPr sz="2400" kern="1200">
        <a:solidFill>
          <a:schemeClr val="tx1"/>
        </a:solidFill>
        <a:latin typeface="Times" pitchFamily="1" charset="0"/>
        <a:ea typeface="ＭＳ Ｐゴシック" pitchFamily="1" charset="-128"/>
        <a:cs typeface="+mn-cs"/>
      </a:defRPr>
    </a:lvl7pPr>
    <a:lvl8pPr marL="3200400" algn="l" defTabSz="914400" rtl="0" eaLnBrk="1" latinLnBrk="0" hangingPunct="1">
      <a:defRPr sz="2400" kern="1200">
        <a:solidFill>
          <a:schemeClr val="tx1"/>
        </a:solidFill>
        <a:latin typeface="Times" pitchFamily="1" charset="0"/>
        <a:ea typeface="ＭＳ Ｐゴシック" pitchFamily="1" charset="-128"/>
        <a:cs typeface="+mn-cs"/>
      </a:defRPr>
    </a:lvl8pPr>
    <a:lvl9pPr marL="3657600" algn="l" defTabSz="914400" rtl="0" eaLnBrk="1" latinLnBrk="0" hangingPunct="1">
      <a:defRPr sz="2400" kern="1200">
        <a:solidFill>
          <a:schemeClr val="tx1"/>
        </a:solidFill>
        <a:latin typeface="Times" pitchFamily="1"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99" autoAdjust="0"/>
    <p:restoredTop sz="90909" autoAdjust="0"/>
  </p:normalViewPr>
  <p:slideViewPr>
    <p:cSldViewPr>
      <p:cViewPr varScale="1">
        <p:scale>
          <a:sx n="44" d="100"/>
          <a:sy n="44" d="100"/>
        </p:scale>
        <p:origin x="-90" y="-468"/>
      </p:cViewPr>
      <p:guideLst>
        <p:guide orient="horz" pos="2160"/>
        <p:guide pos="2880"/>
      </p:guideLst>
    </p:cSldViewPr>
  </p:slideViewPr>
  <p:outlineViewPr>
    <p:cViewPr>
      <p:scale>
        <a:sx n="33" d="100"/>
        <a:sy n="33" d="100"/>
      </p:scale>
      <p:origin x="0" y="766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9CD4778-035E-458C-A709-4DC99B2118A9}" type="datetime1">
              <a:rPr lang="en-US"/>
              <a:pPr/>
              <a:t>1/14/2016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13311DB-0F9C-472E-965B-90741EF6A5DD}" type="slidenum">
              <a:rPr lang="en-US"/>
              <a:pPr/>
              <a:t>‹#›</a:t>
            </a:fld>
            <a:endParaRPr lang="en-US"/>
          </a:p>
        </p:txBody>
      </p:sp>
    </p:spTree>
    <p:extLst>
      <p:ext uri="{BB962C8B-B14F-4D97-AF65-F5344CB8AC3E}">
        <p14:creationId xmlns:p14="http://schemas.microsoft.com/office/powerpoint/2010/main" val="3846918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C38CF63-0122-4AA5-9FFA-B8441A7EABB5}" type="datetime1">
              <a:rPr lang="en-US"/>
              <a:pPr/>
              <a:t>1/14/2016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4ED78E1-25D6-402F-A8A7-97BB737406AA}" type="slidenum">
              <a:rPr lang="en-US"/>
              <a:pPr/>
              <a:t>‹#›</a:t>
            </a:fld>
            <a:endParaRPr lang="en-US"/>
          </a:p>
        </p:txBody>
      </p:sp>
    </p:spTree>
    <p:extLst>
      <p:ext uri="{BB962C8B-B14F-4D97-AF65-F5344CB8AC3E}">
        <p14:creationId xmlns:p14="http://schemas.microsoft.com/office/powerpoint/2010/main" val="37978571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Public education became widespread in Europe during the second half of the nineteenth century and women came to dominate the profession of school teaching, especially at the elementary level. This 1905 photograph shows English schoolchildren going through morning drills.</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Hulton</a:t>
            </a:r>
            <a:r>
              <a:rPr lang="en-US" sz="500" dirty="0" smtClean="0">
                <a:latin typeface="Arial" charset="0"/>
                <a:ea typeface="ＭＳ Ｐゴシック" pitchFamily="1" charset="-128"/>
              </a:rPr>
              <a:t>-Deutsch Collection/CORBIS</a:t>
            </a:r>
          </a:p>
          <a:p>
            <a:pPr eaLnBrk="1" hangingPunct="1">
              <a:spcBef>
                <a:spcPct val="0"/>
              </a:spcBef>
            </a:pPr>
            <a:endParaRPr lang="en-US" dirty="0" smtClean="0">
              <a:ea typeface="ＭＳ Ｐゴシック" pitchFamily="1"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614EDBDC-7DAB-4412-9F6B-D4404F84A282}" type="slidenum">
              <a:rPr lang="en-US"/>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pPr eaLnBrk="1" hangingPunct="1">
              <a:spcBef>
                <a:spcPct val="0"/>
              </a:spcBef>
            </a:pPr>
            <a:r>
              <a:rPr lang="en-US" dirty="0" smtClean="0">
                <a:latin typeface="Arial" charset="0"/>
                <a:ea typeface="ＭＳ Ｐゴシック" pitchFamily="1" charset="-128"/>
              </a:rPr>
              <a:t>Captain </a:t>
            </a:r>
            <a:r>
              <a:rPr lang="en-US" dirty="0" err="1" smtClean="0">
                <a:latin typeface="Arial" charset="0"/>
                <a:ea typeface="ＭＳ Ｐゴシック" pitchFamily="1" charset="-128"/>
              </a:rPr>
              <a:t>Nemo’s</a:t>
            </a:r>
            <a:r>
              <a:rPr lang="en-US" dirty="0" smtClean="0">
                <a:latin typeface="Arial" charset="0"/>
                <a:ea typeface="ＭＳ Ｐゴシック" pitchFamily="1" charset="-128"/>
              </a:rPr>
              <a:t> submarine confronts a giant octopus in Verne’s </a:t>
            </a:r>
            <a:r>
              <a:rPr lang="en-US" i="1" dirty="0" smtClean="0">
                <a:latin typeface="Arial" charset="0"/>
                <a:ea typeface="ＭＳ Ｐゴシック" pitchFamily="1" charset="-128"/>
              </a:rPr>
              <a:t>Twenty Thousand Leagues under the Sea.</a:t>
            </a:r>
          </a:p>
          <a:p>
            <a:pPr eaLnBrk="1" hangingPunct="1">
              <a:spcBef>
                <a:spcPct val="0"/>
              </a:spcBef>
            </a:pPr>
            <a:endParaRPr lang="en-US" sz="500" i="1" dirty="0" smtClean="0">
              <a:latin typeface="Arial" charset="0"/>
              <a:ea typeface="ＭＳ Ｐゴシック" pitchFamily="1" charset="-128"/>
            </a:endParaRPr>
          </a:p>
          <a:p>
            <a:pPr eaLnBrk="1" hangingPunct="1">
              <a:spcBef>
                <a:spcPct val="0"/>
              </a:spcBef>
            </a:pP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Bettman</a:t>
            </a:r>
            <a:r>
              <a:rPr lang="en-US" sz="500" dirty="0" smtClean="0">
                <a:latin typeface="Arial" charset="0"/>
                <a:ea typeface="ＭＳ Ｐゴシック" pitchFamily="1" charset="-128"/>
              </a:rPr>
              <a:t>/CORBIS</a:t>
            </a:r>
          </a:p>
          <a:p>
            <a:pPr eaLnBrk="1" hangingPunct="1">
              <a:spcBef>
                <a:spcPct val="0"/>
              </a:spcBef>
            </a:pPr>
            <a:endParaRPr lang="en-US" dirty="0" smtClean="0">
              <a:ea typeface="ＭＳ Ｐゴシック" pitchFamily="1"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52F6F092-8C94-4DCF-83C2-C7474CB1BA5F}" type="slidenum">
              <a:rPr lang="en-US"/>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pPr eaLnBrk="1" hangingPunct="1"/>
            <a:r>
              <a:rPr lang="en-US" dirty="0" smtClean="0">
                <a:latin typeface="Arial" charset="0"/>
                <a:ea typeface="ＭＳ Ｐゴシック" pitchFamily="1" charset="-128"/>
                <a:cs typeface="Arial" charset="0"/>
              </a:rPr>
              <a:t>Racism was often a by-product of Social Darwinist theory. At the turn of the twentieth century, racism permeated many facets of popular life. This ad for Pears’ Soap caters to the racist attitudes held by many whites during this time.</a:t>
            </a:r>
          </a:p>
          <a:p>
            <a:pPr eaLnBrk="1" hangingPunct="1"/>
            <a:endParaRPr lang="en-US" sz="500" dirty="0" smtClean="0">
              <a:latin typeface="Arial" charset="0"/>
              <a:ea typeface="ＭＳ Ｐゴシック" pitchFamily="1" charset="-128"/>
              <a:cs typeface="Arial" charset="0"/>
            </a:endParaRPr>
          </a:p>
          <a:p>
            <a:pPr eaLnBrk="1" hangingPunct="1"/>
            <a:r>
              <a:rPr lang="en-US" sz="500" dirty="0" smtClean="0">
                <a:latin typeface="Arial" charset="0"/>
                <a:ea typeface="ＭＳ Ｐゴシック" pitchFamily="1" charset="-128"/>
                <a:cs typeface="Arial" charset="0"/>
              </a:rPr>
              <a:t>Library of Congress/</a:t>
            </a:r>
            <a:r>
              <a:rPr lang="en-US" sz="500" i="1" dirty="0" smtClean="0">
                <a:latin typeface="Arial" charset="0"/>
                <a:ea typeface="ＭＳ Ｐゴシック" pitchFamily="1" charset="-128"/>
                <a:cs typeface="Arial" charset="0"/>
              </a:rPr>
              <a:t>Colliers, October 4, 1899</a:t>
            </a:r>
            <a:endParaRPr lang="en-US" sz="500" dirty="0" smtClean="0">
              <a:latin typeface="Arial" charset="0"/>
              <a:ea typeface="ＭＳ Ｐゴシック" pitchFamily="1" charset="-128"/>
              <a:cs typeface="Arial"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EC381586-FE47-4C76-A283-591A31781107}" type="slidenum">
              <a:rPr lang="en-US"/>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pPr eaLnBrk="1" hangingPunct="1">
              <a:spcBef>
                <a:spcPct val="0"/>
              </a:spcBef>
            </a:pPr>
            <a:r>
              <a:rPr lang="en-US" b="1" dirty="0" smtClean="0">
                <a:latin typeface="Arial" charset="0"/>
                <a:ea typeface="ＭＳ Ｐゴシック" pitchFamily="1" charset="-128"/>
              </a:rPr>
              <a:t>Conflict Between Church and State in Germany </a:t>
            </a:r>
            <a:r>
              <a:rPr lang="en-US" dirty="0" smtClean="0">
                <a:latin typeface="Arial" charset="0"/>
                <a:ea typeface="ＭＳ Ｐゴシック" pitchFamily="1" charset="-128"/>
              </a:rPr>
              <a:t>The conflict between the German imperial government and the German Roman Catholic Church was among the most intense church-state encounters of the late nineteenth century. Here the tumultuous event is somewhat trivialized as Bismarck and the Pope are portrayed attempting to checkmate each other.</a:t>
            </a:r>
          </a:p>
          <a:p>
            <a:pPr eaLnBrk="1" hangingPunct="1">
              <a:spcBef>
                <a:spcPct val="0"/>
              </a:spcBef>
            </a:pPr>
            <a:endParaRPr lang="en-US" sz="500" dirty="0" smtClean="0">
              <a:latin typeface="Arial" charset="0"/>
              <a:ea typeface="ＭＳ Ｐゴシック" pitchFamily="1" charset="-128"/>
            </a:endParaRPr>
          </a:p>
          <a:p>
            <a:pPr eaLnBrk="1" hangingPunct="1">
              <a:spcBef>
                <a:spcPct val="0"/>
              </a:spcBef>
            </a:pPr>
            <a:r>
              <a:rPr lang="en-US" sz="500" dirty="0" err="1" smtClean="0">
                <a:latin typeface="Arial" charset="0"/>
                <a:ea typeface="ＭＳ Ｐゴシック" pitchFamily="1" charset="-128"/>
              </a:rPr>
              <a:t>Bildarchiv</a:t>
            </a: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Preussischer</a:t>
            </a:r>
            <a:r>
              <a:rPr lang="en-US" sz="500" dirty="0" smtClean="0">
                <a:latin typeface="Arial" charset="0"/>
                <a:ea typeface="ＭＳ Ｐゴシック" pitchFamily="1" charset="-128"/>
              </a:rPr>
              <a:t> </a:t>
            </a:r>
            <a:r>
              <a:rPr lang="en-US" sz="500" dirty="0" err="1" smtClean="0">
                <a:latin typeface="Arial" charset="0"/>
                <a:ea typeface="ＭＳ Ｐゴシック" pitchFamily="1" charset="-128"/>
              </a:rPr>
              <a:t>Kulturbesitz</a:t>
            </a:r>
            <a:endParaRPr lang="en-US" sz="500" dirty="0" smtClean="0">
              <a:latin typeface="Arial" charset="0"/>
              <a:ea typeface="ＭＳ Ｐゴシック" pitchFamily="1" charset="-128"/>
            </a:endParaRPr>
          </a:p>
          <a:p>
            <a:pPr eaLnBrk="1" hangingPunct="1">
              <a:spcBef>
                <a:spcPct val="0"/>
              </a:spcBef>
            </a:pPr>
            <a:endParaRPr lang="en-US" dirty="0" smtClean="0">
              <a:ea typeface="ＭＳ Ｐゴシック" pitchFamily="1"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FFE80A72-4BE8-4564-9FEC-473E34475D0F}"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sp>
        <p:nvSpPr>
          <p:cNvPr id="49154"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9155"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7" name="Rectangle 4"/>
          <p:cNvSpPr>
            <a:spLocks noGrp="1" noChangeArrowheads="1"/>
          </p:cNvSpPr>
          <p:nvPr>
            <p:ph type="dt" sz="half" idx="10"/>
          </p:nvPr>
        </p:nvSpPr>
        <p:spPr>
          <a:xfrm>
            <a:off x="914400" y="6400800"/>
            <a:ext cx="1905000" cy="457200"/>
          </a:xfrm>
        </p:spPr>
        <p:txBody>
          <a:bodyPr anchorCtr="0"/>
          <a:lstStyle>
            <a:lvl1pPr>
              <a:defRPr/>
            </a:lvl1pPr>
          </a:lstStyle>
          <a:p>
            <a:endParaRPr lang="en-US"/>
          </a:p>
        </p:txBody>
      </p:sp>
      <p:sp>
        <p:nvSpPr>
          <p:cNvPr id="8" name="Rectangle 6"/>
          <p:cNvSpPr>
            <a:spLocks noGrp="1" noChangeArrowheads="1"/>
          </p:cNvSpPr>
          <p:nvPr>
            <p:ph type="sldNum" sz="quarter" idx="11"/>
          </p:nvPr>
        </p:nvSpPr>
        <p:spPr/>
        <p:txBody>
          <a:bodyPr anchorCtr="0"/>
          <a:lstStyle>
            <a:lvl1pPr>
              <a:defRPr/>
            </a:lvl1pPr>
          </a:lstStyle>
          <a:p>
            <a:fld id="{122F7B2F-FB75-44A0-BE90-DA12E3FCCBAF}"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E22251EA-016C-4F96-A3C3-A38061ABEE2F}"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525302E4-DB60-48B5-991C-4D4D423F3D09}"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131808A7-C871-4AA4-BD56-BBEE829D724B}"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6"/>
          <p:cNvSpPr>
            <a:spLocks noGrp="1" noChangeArrowheads="1"/>
          </p:cNvSpPr>
          <p:nvPr>
            <p:ph type="sldNum" sz="quarter" idx="11"/>
          </p:nvPr>
        </p:nvSpPr>
        <p:spPr>
          <a:ln/>
        </p:spPr>
        <p:txBody>
          <a:bodyPr/>
          <a:lstStyle>
            <a:lvl1pPr>
              <a:defRPr/>
            </a:lvl1pPr>
          </a:lstStyle>
          <a:p>
            <a:fld id="{7025EEEE-00F2-4F3D-9C8E-7EF6E9F35ED7}" type="slidenum">
              <a:rPr lang="en-US"/>
              <a:pPr/>
              <a:t>‹#›</a:t>
            </a:fld>
            <a:endParaRPr lang="en-US"/>
          </a:p>
        </p:txBody>
      </p:sp>
      <p:sp>
        <p:nvSpPr>
          <p:cNvPr id="6"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88E9CB1D-1186-4D8A-94AB-95C1F20508E6}"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6"/>
          <p:cNvSpPr>
            <a:spLocks noGrp="1" noChangeArrowheads="1"/>
          </p:cNvSpPr>
          <p:nvPr>
            <p:ph type="sldNum" sz="quarter" idx="11"/>
          </p:nvPr>
        </p:nvSpPr>
        <p:spPr>
          <a:ln/>
        </p:spPr>
        <p:txBody>
          <a:bodyPr/>
          <a:lstStyle>
            <a:lvl1pPr>
              <a:defRPr/>
            </a:lvl1pPr>
          </a:lstStyle>
          <a:p>
            <a:fld id="{BD0BBFA6-85BC-4734-B0A0-71C2811E3666}" type="slidenum">
              <a:rPr lang="en-US"/>
              <a:pPr/>
              <a:t>‹#›</a:t>
            </a:fld>
            <a:endParaRPr lang="en-US"/>
          </a:p>
        </p:txBody>
      </p:sp>
      <p:sp>
        <p:nvSpPr>
          <p:cNvPr id="9"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6"/>
          <p:cNvSpPr>
            <a:spLocks noGrp="1" noChangeArrowheads="1"/>
          </p:cNvSpPr>
          <p:nvPr>
            <p:ph type="sldNum" sz="quarter" idx="11"/>
          </p:nvPr>
        </p:nvSpPr>
        <p:spPr>
          <a:ln/>
        </p:spPr>
        <p:txBody>
          <a:bodyPr/>
          <a:lstStyle>
            <a:lvl1pPr>
              <a:defRPr/>
            </a:lvl1pPr>
          </a:lstStyle>
          <a:p>
            <a:fld id="{51125B8D-9255-4911-89AB-D9D01473CBEA}" type="slidenum">
              <a:rPr lang="en-US"/>
              <a:pPr/>
              <a:t>‹#›</a:t>
            </a:fld>
            <a:endParaRPr lang="en-US"/>
          </a:p>
        </p:txBody>
      </p:sp>
      <p:sp>
        <p:nvSpPr>
          <p:cNvPr id="5"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6"/>
          <p:cNvSpPr>
            <a:spLocks noGrp="1" noChangeArrowheads="1"/>
          </p:cNvSpPr>
          <p:nvPr>
            <p:ph type="sldNum" sz="quarter" idx="11"/>
          </p:nvPr>
        </p:nvSpPr>
        <p:spPr>
          <a:ln/>
        </p:spPr>
        <p:txBody>
          <a:bodyPr/>
          <a:lstStyle>
            <a:lvl1pPr>
              <a:defRPr/>
            </a:lvl1pPr>
          </a:lstStyle>
          <a:p>
            <a:fld id="{C283FFCC-FC5C-4EF4-9CEB-BE0D6B623C3B}" type="slidenum">
              <a:rPr lang="en-US"/>
              <a:pPr/>
              <a:t>‹#›</a:t>
            </a:fld>
            <a:endParaRPr lang="en-US"/>
          </a:p>
        </p:txBody>
      </p:sp>
      <p:sp>
        <p:nvSpPr>
          <p:cNvPr id="4"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D299116A-794F-4CC9-98E3-82FED71A3321}"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6"/>
          <p:cNvSpPr>
            <a:spLocks noGrp="1" noChangeArrowheads="1"/>
          </p:cNvSpPr>
          <p:nvPr>
            <p:ph type="sldNum" sz="quarter" idx="11"/>
          </p:nvPr>
        </p:nvSpPr>
        <p:spPr>
          <a:ln/>
        </p:spPr>
        <p:txBody>
          <a:bodyPr/>
          <a:lstStyle>
            <a:lvl1pPr>
              <a:defRPr/>
            </a:lvl1pPr>
          </a:lstStyle>
          <a:p>
            <a:fld id="{E034F5E0-78D2-42DF-84CA-0BC6075D60E7}" type="slidenum">
              <a:rPr lang="en-US"/>
              <a:pPr/>
              <a:t>‹#›</a:t>
            </a:fld>
            <a:endParaRPr lang="en-US"/>
          </a:p>
        </p:txBody>
      </p:sp>
      <p:sp>
        <p:nvSpPr>
          <p:cNvPr id="7" name="Footer Placeholder 8"/>
          <p:cNvSpPr>
            <a:spLocks noGrp="1"/>
          </p:cNvSpPr>
          <p:nvPr userDrawn="1">
            <p:ph type="ftr" sz="quarter" idx="12"/>
          </p:nvPr>
        </p:nvSpPr>
        <p:spPr/>
        <p:txBody>
          <a:bodyPr/>
          <a:lstStyle>
            <a:lvl1pPr>
              <a:defRPr/>
            </a:lvl1pPr>
          </a:lstStyle>
          <a:p>
            <a:r>
              <a:rPr lang="en-US"/>
              <a:t>Copyright © 2010 Pearson Education, Inc., Upper Saddle River, NJ 07458.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4"/>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8132"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1400">
                <a:solidFill>
                  <a:schemeClr val="tx2"/>
                </a:solidFill>
                <a:latin typeface="Arial" charset="0"/>
              </a:defRPr>
            </a:lvl1pPr>
          </a:lstStyle>
          <a:p>
            <a:endParaRPr lang="en-US"/>
          </a:p>
        </p:txBody>
      </p:sp>
      <p:sp>
        <p:nvSpPr>
          <p:cNvPr id="4813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eaLnBrk="1" hangingPunct="1">
              <a:defRPr sz="1400">
                <a:solidFill>
                  <a:schemeClr val="tx2"/>
                </a:solidFill>
                <a:latin typeface="Arial" charset="0"/>
              </a:defRPr>
            </a:lvl1pPr>
          </a:lstStyle>
          <a:p>
            <a:fld id="{0B970F8B-FCCE-4AB7-BA99-84B3758847B1}" type="slidenum">
              <a:rPr lang="en-US"/>
              <a:pPr/>
              <a:t>‹#›</a:t>
            </a:fld>
            <a:endParaRPr lang="en-US"/>
          </a:p>
        </p:txBody>
      </p:sp>
      <p:sp>
        <p:nvSpPr>
          <p:cNvPr id="1030"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a:spLocks noGrp="1"/>
          </p:cNvSpPr>
          <p:nvPr>
            <p:ph type="ftr" sz="quarter" idx="3"/>
          </p:nvPr>
        </p:nvSpPr>
        <p:spPr>
          <a:xfrm>
            <a:off x="2743200" y="6705600"/>
            <a:ext cx="4267200" cy="152400"/>
          </a:xfrm>
          <a:prstGeom prst="rect">
            <a:avLst/>
          </a:prstGeom>
          <a:noFill/>
        </p:spPr>
        <p:txBody>
          <a:bodyPr vert="horz" wrap="square" lIns="91440" tIns="45720" rIns="91440" bIns="45720" numCol="1" anchor="t" anchorCtr="0" compatLnSpc="1">
            <a:prstTxWarp prst="textNoShape">
              <a:avLst/>
            </a:prstTxWarp>
          </a:bodyPr>
          <a:lstStyle>
            <a:lvl1pPr algn="ctr">
              <a:defRPr sz="600">
                <a:solidFill>
                  <a:schemeClr val="tx2"/>
                </a:solidFill>
                <a:latin typeface="Arial" charset="0"/>
                <a:cs typeface="Arial" charset="0"/>
              </a:defRPr>
            </a:lvl1pPr>
          </a:lstStyle>
          <a:p>
            <a:r>
              <a:rPr lang="en-US"/>
              <a:t>Copyright © 2010 Pearson Education, Inc., Upper Saddle River, NJ 07458. All rights reserved.</a:t>
            </a:r>
          </a:p>
        </p:txBody>
      </p:sp>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97" charset="-128"/>
          <a:cs typeface="ＭＳ Ｐゴシック" pitchFamily="-97" charset="-128"/>
        </a:defRPr>
      </a:lvl1pPr>
      <a:lvl2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2pPr>
      <a:lvl3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3pPr>
      <a:lvl4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4pPr>
      <a:lvl5pPr algn="l" rtl="0" eaLnBrk="0" fontAlgn="base" hangingPunct="0">
        <a:spcBef>
          <a:spcPct val="0"/>
        </a:spcBef>
        <a:spcAft>
          <a:spcPct val="0"/>
        </a:spcAft>
        <a:defRPr sz="4400">
          <a:solidFill>
            <a:schemeClr val="tx2"/>
          </a:solidFill>
          <a:latin typeface="Times New Roman" pitchFamily="-97" charset="0"/>
          <a:ea typeface="ＭＳ Ｐゴシック" pitchFamily="-97" charset="-128"/>
          <a:cs typeface="ＭＳ Ｐゴシック" pitchFamily="-97" charset="-128"/>
        </a:defRPr>
      </a:lvl5pPr>
      <a:lvl6pPr marL="457200" algn="l" rtl="0" fontAlgn="base">
        <a:spcBef>
          <a:spcPct val="0"/>
        </a:spcBef>
        <a:spcAft>
          <a:spcPct val="0"/>
        </a:spcAft>
        <a:defRPr sz="4400">
          <a:solidFill>
            <a:schemeClr val="tx2"/>
          </a:solidFill>
          <a:latin typeface="Times New Roman" pitchFamily="-97" charset="0"/>
        </a:defRPr>
      </a:lvl6pPr>
      <a:lvl7pPr marL="914400" algn="l" rtl="0" fontAlgn="base">
        <a:spcBef>
          <a:spcPct val="0"/>
        </a:spcBef>
        <a:spcAft>
          <a:spcPct val="0"/>
        </a:spcAft>
        <a:defRPr sz="4400">
          <a:solidFill>
            <a:schemeClr val="tx2"/>
          </a:solidFill>
          <a:latin typeface="Times New Roman" pitchFamily="-97" charset="0"/>
        </a:defRPr>
      </a:lvl7pPr>
      <a:lvl8pPr marL="1371600" algn="l" rtl="0" fontAlgn="base">
        <a:spcBef>
          <a:spcPct val="0"/>
        </a:spcBef>
        <a:spcAft>
          <a:spcPct val="0"/>
        </a:spcAft>
        <a:defRPr sz="4400">
          <a:solidFill>
            <a:schemeClr val="tx2"/>
          </a:solidFill>
          <a:latin typeface="Times New Roman" pitchFamily="-97" charset="0"/>
        </a:defRPr>
      </a:lvl8pPr>
      <a:lvl9pPr marL="1828800" algn="l" rtl="0" fontAlgn="base">
        <a:spcBef>
          <a:spcPct val="0"/>
        </a:spcBef>
        <a:spcAft>
          <a:spcPct val="0"/>
        </a:spcAft>
        <a:defRPr sz="4400">
          <a:solidFill>
            <a:schemeClr val="tx2"/>
          </a:solidFill>
          <a:latin typeface="Times New Roman" pitchFamily="-97"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pitchFamily="-97" charset="-128"/>
          <a:cs typeface="ＭＳ Ｐゴシック" pitchFamily="-97" charset="-128"/>
        </a:defRPr>
      </a:lvl1pPr>
      <a:lvl2pPr marL="742950" indent="-285750" algn="l" rtl="0" eaLnBrk="0" fontAlgn="base" hangingPunct="0">
        <a:spcBef>
          <a:spcPct val="20000"/>
        </a:spcBef>
        <a:spcAft>
          <a:spcPct val="0"/>
        </a:spcAft>
        <a:buClr>
          <a:schemeClr val="accent2"/>
        </a:buClr>
        <a:buFont typeface="Wingdings" pitchFamily="1" charset="2"/>
        <a:buBlip>
          <a:blip r:embed="rId16"/>
        </a:buBlip>
        <a:defRPr sz="2800">
          <a:solidFill>
            <a:schemeClr val="tx1"/>
          </a:solidFill>
          <a:latin typeface="+mn-lt"/>
          <a:ea typeface="ＭＳ Ｐゴシック" pitchFamily="-97"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97" charset="-128"/>
        </a:defRPr>
      </a:lvl3pPr>
      <a:lvl4pPr marL="16002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4pPr>
      <a:lvl5pPr marL="2057400" indent="-228600" algn="l" rtl="0" eaLnBrk="0" fontAlgn="base" hangingPunct="0">
        <a:spcBef>
          <a:spcPct val="20000"/>
        </a:spcBef>
        <a:spcAft>
          <a:spcPct val="0"/>
        </a:spcAft>
        <a:buClr>
          <a:schemeClr val="tx2"/>
        </a:buClr>
        <a:buFont typeface="Wingdings" pitchFamily="1" charset="2"/>
        <a:buChar char="s"/>
        <a:defRPr sz="2000">
          <a:solidFill>
            <a:schemeClr val="tx1"/>
          </a:solidFill>
          <a:latin typeface="+mn-lt"/>
          <a:ea typeface="ＭＳ Ｐゴシック" pitchFamily="-97" charset="-128"/>
        </a:defRPr>
      </a:lvl5pPr>
      <a:lvl6pPr marL="25146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6pPr>
      <a:lvl7pPr marL="29718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7pPr>
      <a:lvl8pPr marL="34290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8pPr>
      <a:lvl9pPr marL="3886200" indent="-228600" algn="l" rtl="0" fontAlgn="base">
        <a:spcBef>
          <a:spcPct val="20000"/>
        </a:spcBef>
        <a:spcAft>
          <a:spcPct val="0"/>
        </a:spcAft>
        <a:buClr>
          <a:schemeClr val="tx2"/>
        </a:buClr>
        <a:buFont typeface="Wingdings" pitchFamily="-97" charset="2"/>
        <a:buChar char="s"/>
        <a:defRPr sz="2000">
          <a:solidFill>
            <a:schemeClr val="tx1"/>
          </a:solidFill>
          <a:latin typeface="+mn-lt"/>
          <a:ea typeface="ＭＳ Ｐゴシック" pitchFamily="-9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0" y="4191000"/>
            <a:ext cx="9144000" cy="16160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p>
            <a:pPr algn="ctr"/>
            <a:r>
              <a:rPr lang="en-US" sz="7000"/>
              <a:t>Chapter 24</a:t>
            </a:r>
          </a:p>
          <a:p>
            <a:pPr algn="ctr"/>
            <a:r>
              <a:rPr lang="en-US" sz="3000"/>
              <a:t>The Birth of Modern European Thought</a:t>
            </a:r>
            <a:endParaRPr lang="en-US" sz="1800"/>
          </a:p>
        </p:txBody>
      </p:sp>
      <p:pic>
        <p:nvPicPr>
          <p:cNvPr id="5" name="Picture 1028"/>
          <p:cNvPicPr>
            <a:picLocks noChangeAspect="1" noChangeArrowheads="1"/>
          </p:cNvPicPr>
          <p:nvPr/>
        </p:nvPicPr>
        <p:blipFill>
          <a:blip r:embed="rId2"/>
          <a:srcRect/>
          <a:stretch>
            <a:fillRect/>
          </a:stretch>
        </p:blipFill>
        <p:spPr bwMode="auto">
          <a:xfrm>
            <a:off x="3733800" y="0"/>
            <a:ext cx="2286226"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a:xfrm>
            <a:off x="1066800" y="0"/>
            <a:ext cx="7772400" cy="1143000"/>
          </a:xfrm>
        </p:spPr>
        <p:txBody>
          <a:bodyPr/>
          <a:lstStyle/>
          <a:p>
            <a:pPr eaLnBrk="1" hangingPunct="1"/>
            <a:r>
              <a:rPr lang="en-US" b="1" dirty="0" smtClean="0">
                <a:ea typeface="ＭＳ Ｐゴシック" pitchFamily="1" charset="-128"/>
              </a:rPr>
              <a:t>Charles Darwin</a:t>
            </a:r>
            <a:endParaRPr lang="en-US" dirty="0" smtClean="0">
              <a:ea typeface="ＭＳ Ｐゴシック" pitchFamily="1" charset="-128"/>
            </a:endParaRPr>
          </a:p>
        </p:txBody>
      </p:sp>
      <p:sp>
        <p:nvSpPr>
          <p:cNvPr id="25603" name="Rectangle 5"/>
          <p:cNvSpPr>
            <a:spLocks noGrp="1" noChangeArrowheads="1"/>
          </p:cNvSpPr>
          <p:nvPr>
            <p:ph type="body" idx="1"/>
          </p:nvPr>
        </p:nvSpPr>
        <p:spPr>
          <a:xfrm>
            <a:off x="838200" y="1143000"/>
            <a:ext cx="8077200" cy="5334000"/>
          </a:xfrm>
        </p:spPr>
        <p:txBody>
          <a:bodyPr/>
          <a:lstStyle/>
          <a:p>
            <a:pPr eaLnBrk="1" hangingPunct="1">
              <a:lnSpc>
                <a:spcPct val="90000"/>
              </a:lnSpc>
            </a:pPr>
            <a:r>
              <a:rPr lang="en-US" sz="2400" dirty="0" smtClean="0">
                <a:ea typeface="ＭＳ Ｐゴシック" pitchFamily="1" charset="-128"/>
              </a:rPr>
              <a:t>In </a:t>
            </a:r>
            <a:r>
              <a:rPr lang="en-US" sz="2400" i="1" dirty="0" smtClean="0">
                <a:ea typeface="ＭＳ Ｐゴシック" pitchFamily="1" charset="-128"/>
              </a:rPr>
              <a:t>On the Origin of Species</a:t>
            </a:r>
            <a:r>
              <a:rPr lang="en-US" sz="2400" dirty="0" smtClean="0">
                <a:ea typeface="ＭＳ Ｐゴシック" pitchFamily="1" charset="-128"/>
              </a:rPr>
              <a:t> formulates principle of natural selection, which explained how species evolved over time</a:t>
            </a:r>
          </a:p>
          <a:p>
            <a:pPr lvl="1" eaLnBrk="1" hangingPunct="1">
              <a:lnSpc>
                <a:spcPct val="90000"/>
              </a:lnSpc>
            </a:pPr>
            <a:r>
              <a:rPr lang="en-US" sz="2400" b="1" i="1" dirty="0" smtClean="0"/>
              <a:t>“On the Origin of Species by Means of Natural Selection, or the Preservation of </a:t>
            </a:r>
            <a:r>
              <a:rPr lang="en-US" sz="2400" b="1" i="1" dirty="0" err="1" smtClean="0"/>
              <a:t>Favoured</a:t>
            </a:r>
            <a:r>
              <a:rPr lang="en-US" sz="2400" b="1" i="1" dirty="0" smtClean="0"/>
              <a:t> Races in the Struggle for Life</a:t>
            </a:r>
            <a:r>
              <a:rPr lang="en-US" sz="2400" dirty="0" smtClean="0"/>
              <a:t>.”</a:t>
            </a:r>
            <a:endParaRPr lang="en-US" sz="2400" dirty="0" smtClean="0">
              <a:ea typeface="ＭＳ Ｐゴシック" pitchFamily="1" charset="-128"/>
            </a:endParaRPr>
          </a:p>
          <a:p>
            <a:pPr eaLnBrk="1" hangingPunct="1">
              <a:lnSpc>
                <a:spcPct val="90000"/>
              </a:lnSpc>
            </a:pPr>
            <a:r>
              <a:rPr lang="en-US" sz="2400" dirty="0" smtClean="0">
                <a:ea typeface="ＭＳ Ｐゴシック" pitchFamily="1" charset="-128"/>
              </a:rPr>
              <a:t>Together with </a:t>
            </a:r>
            <a:r>
              <a:rPr lang="en-US" sz="2400" b="1" dirty="0" smtClean="0">
                <a:ea typeface="ＭＳ Ｐゴシック" pitchFamily="1" charset="-128"/>
              </a:rPr>
              <a:t>Alfred </a:t>
            </a:r>
            <a:r>
              <a:rPr lang="en-US" sz="2400" b="1" dirty="0" err="1" smtClean="0">
                <a:ea typeface="ＭＳ Ｐゴシック" pitchFamily="1" charset="-128"/>
              </a:rPr>
              <a:t>Russel</a:t>
            </a:r>
            <a:r>
              <a:rPr lang="en-US" sz="2400" b="1" dirty="0" smtClean="0">
                <a:ea typeface="ＭＳ Ｐゴシック" pitchFamily="1" charset="-128"/>
              </a:rPr>
              <a:t> Wallace</a:t>
            </a:r>
            <a:r>
              <a:rPr lang="en-US" sz="2400" dirty="0" smtClean="0">
                <a:ea typeface="ＭＳ Ｐゴシック" pitchFamily="1" charset="-128"/>
              </a:rPr>
              <a:t> comes up with </a:t>
            </a:r>
            <a:r>
              <a:rPr lang="en-US" sz="2400" b="1" dirty="0" smtClean="0">
                <a:ea typeface="ＭＳ Ｐゴシック" pitchFamily="1" charset="-128"/>
              </a:rPr>
              <a:t>natural selection</a:t>
            </a:r>
            <a:r>
              <a:rPr lang="en-US" sz="2400" dirty="0" smtClean="0">
                <a:ea typeface="ＭＳ Ｐゴシック" pitchFamily="1" charset="-128"/>
              </a:rPr>
              <a:t> – principle of survival of the fittest</a:t>
            </a:r>
          </a:p>
          <a:p>
            <a:pPr eaLnBrk="1" hangingPunct="1">
              <a:lnSpc>
                <a:spcPct val="90000"/>
              </a:lnSpc>
            </a:pPr>
            <a:r>
              <a:rPr lang="en-US" sz="2400" dirty="0" smtClean="0">
                <a:ea typeface="ＭＳ Ｐゴシック" pitchFamily="1" charset="-128"/>
              </a:rPr>
              <a:t>Theory undermines deistic argument for the existence of God</a:t>
            </a:r>
          </a:p>
          <a:p>
            <a:pPr eaLnBrk="1" hangingPunct="1">
              <a:lnSpc>
                <a:spcPct val="90000"/>
              </a:lnSpc>
            </a:pPr>
            <a:r>
              <a:rPr lang="en-US" sz="2400" dirty="0" smtClean="0">
                <a:ea typeface="ＭＳ Ｐゴシック" pitchFamily="1" charset="-128"/>
              </a:rPr>
              <a:t>In </a:t>
            </a:r>
            <a:r>
              <a:rPr lang="en-US" sz="2400" i="1" dirty="0" smtClean="0">
                <a:ea typeface="ＭＳ Ｐゴシック" pitchFamily="1" charset="-128"/>
              </a:rPr>
              <a:t>Descent of Man</a:t>
            </a:r>
            <a:r>
              <a:rPr lang="en-US" sz="2400" dirty="0" smtClean="0">
                <a:ea typeface="ＭＳ Ｐゴシック" pitchFamily="1" charset="-128"/>
              </a:rPr>
              <a:t>, applies principle of evolution to human beings</a:t>
            </a:r>
          </a:p>
          <a:p>
            <a:pPr lvl="1" eaLnBrk="1" hangingPunct="1">
              <a:lnSpc>
                <a:spcPct val="90000"/>
              </a:lnSpc>
            </a:pPr>
            <a:r>
              <a:rPr lang="en-US" sz="2000" dirty="0" smtClean="0"/>
              <a:t>Evolutionary psychology and ethics, differences between the human races, differences between genders, and the dominant role of women in deciding on mating partners</a:t>
            </a:r>
            <a:endParaRPr lang="en-US" sz="2000"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dirty="0" smtClean="0">
                <a:ea typeface="ＭＳ Ｐゴシック" pitchFamily="1" charset="-128"/>
              </a:rPr>
              <a:t>Science and Ethics</a:t>
            </a:r>
          </a:p>
        </p:txBody>
      </p:sp>
      <p:sp>
        <p:nvSpPr>
          <p:cNvPr id="26627" name="Rectangle 5"/>
          <p:cNvSpPr>
            <a:spLocks noGrp="1" noChangeArrowheads="1"/>
          </p:cNvSpPr>
          <p:nvPr>
            <p:ph type="body" idx="1"/>
          </p:nvPr>
        </p:nvSpPr>
        <p:spPr/>
        <p:txBody>
          <a:bodyPr/>
          <a:lstStyle/>
          <a:p>
            <a:pPr eaLnBrk="1" hangingPunct="1"/>
            <a:r>
              <a:rPr lang="en-US" sz="2800" b="1" dirty="0" smtClean="0">
                <a:ea typeface="ＭＳ Ｐゴシック" pitchFamily="1" charset="-128"/>
              </a:rPr>
              <a:t>Herbert Spencer</a:t>
            </a:r>
            <a:r>
              <a:rPr lang="en-US" sz="2800" dirty="0" smtClean="0">
                <a:ea typeface="ＭＳ Ｐゴシック" pitchFamily="1" charset="-128"/>
              </a:rPr>
              <a:t> – British philosopher who believed in </a:t>
            </a:r>
            <a:r>
              <a:rPr lang="en-US" sz="2800" b="1" dirty="0" smtClean="0">
                <a:ea typeface="ＭＳ Ｐゴシック" pitchFamily="1" charset="-128"/>
              </a:rPr>
              <a:t>social Darwinism</a:t>
            </a:r>
            <a:r>
              <a:rPr lang="en-US" sz="2800" dirty="0" smtClean="0">
                <a:ea typeface="ＭＳ Ｐゴシック" pitchFamily="1" charset="-128"/>
              </a:rPr>
              <a:t>, whereby society progresses through competition where the strong defeat the weak</a:t>
            </a:r>
          </a:p>
          <a:p>
            <a:pPr lvl="1" eaLnBrk="1" hangingPunct="1"/>
            <a:r>
              <a:rPr lang="en-US" sz="2400" dirty="0" smtClean="0">
                <a:ea typeface="ＭＳ Ｐゴシック" pitchFamily="1" charset="-128"/>
              </a:rPr>
              <a:t>Used to push forward New Imperialism</a:t>
            </a:r>
          </a:p>
          <a:p>
            <a:pPr eaLnBrk="1" hangingPunct="1"/>
            <a:r>
              <a:rPr lang="en-US" sz="2800" b="1" dirty="0" smtClean="0">
                <a:ea typeface="ＭＳ Ｐゴシック" pitchFamily="1" charset="-128"/>
              </a:rPr>
              <a:t>Thomas Henry Huxley</a:t>
            </a:r>
            <a:r>
              <a:rPr lang="en-US" sz="2800" dirty="0" smtClean="0">
                <a:ea typeface="ＭＳ Ｐゴシック" pitchFamily="1" charset="-128"/>
              </a:rPr>
              <a:t> – strongly supported Darwin, but opposed Spenser, declared the physical process of evolution was at odds with human ethical development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5"/>
          <p:cNvPicPr>
            <a:picLocks noChangeAspect="1"/>
          </p:cNvPicPr>
          <p:nvPr/>
        </p:nvPicPr>
        <p:blipFill>
          <a:blip r:embed="rId3"/>
          <a:srcRect/>
          <a:stretch>
            <a:fillRect/>
          </a:stretch>
        </p:blipFill>
        <p:spPr bwMode="auto">
          <a:xfrm>
            <a:off x="914400" y="0"/>
            <a:ext cx="4283075" cy="6515100"/>
          </a:xfrm>
          <a:prstGeom prst="rect">
            <a:avLst/>
          </a:prstGeom>
          <a:noFill/>
          <a:ln w="9525">
            <a:noFill/>
            <a:miter lim="800000"/>
            <a:headEnd/>
            <a:tailEnd/>
          </a:ln>
        </p:spPr>
      </p:pic>
      <p:sp>
        <p:nvSpPr>
          <p:cNvPr id="4" name="Rectangle 3"/>
          <p:cNvSpPr/>
          <p:nvPr/>
        </p:nvSpPr>
        <p:spPr>
          <a:xfrm>
            <a:off x="5334000" y="1219200"/>
            <a:ext cx="3657600" cy="4154984"/>
          </a:xfrm>
          <a:prstGeom prst="rect">
            <a:avLst/>
          </a:prstGeom>
        </p:spPr>
        <p:txBody>
          <a:bodyPr wrap="square">
            <a:spAutoFit/>
          </a:bodyPr>
          <a:lstStyle/>
          <a:p>
            <a:pPr eaLnBrk="1" hangingPunct="1"/>
            <a:r>
              <a:rPr lang="en-US" dirty="0">
                <a:latin typeface="Arial" charset="0"/>
                <a:cs typeface="Arial" charset="0"/>
              </a:rPr>
              <a:t>Racism was often a by-product of Social Darwinist theory. At the turn of the twentieth century, racism permeated many facets of popular life. This ad for Pears’ Soap caters to the racist attitudes held by many whites during this time.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dirty="0" smtClean="0">
                <a:ea typeface="ＭＳ Ｐゴシック" pitchFamily="1" charset="-128"/>
              </a:rPr>
              <a:t>Christianity Under Siege / Intellectual Skepticism</a:t>
            </a:r>
          </a:p>
        </p:txBody>
      </p:sp>
      <p:sp>
        <p:nvSpPr>
          <p:cNvPr id="29699" name="Rectangle 5"/>
          <p:cNvSpPr>
            <a:spLocks noGrp="1" noChangeArrowheads="1"/>
          </p:cNvSpPr>
          <p:nvPr>
            <p:ph type="body" idx="1"/>
          </p:nvPr>
        </p:nvSpPr>
        <p:spPr>
          <a:xfrm>
            <a:off x="838200" y="1524000"/>
            <a:ext cx="7993063" cy="4356100"/>
          </a:xfrm>
        </p:spPr>
        <p:txBody>
          <a:bodyPr/>
          <a:lstStyle/>
          <a:p>
            <a:pPr eaLnBrk="1" hangingPunct="1">
              <a:lnSpc>
                <a:spcPct val="90000"/>
              </a:lnSpc>
            </a:pPr>
            <a:r>
              <a:rPr lang="en-US" sz="2800" dirty="0" smtClean="0">
                <a:ea typeface="ＭＳ Ｐゴシック" pitchFamily="1" charset="-128"/>
              </a:rPr>
              <a:t>History – writers of the late 19</a:t>
            </a:r>
            <a:r>
              <a:rPr lang="en-US" sz="2800" baseline="30000" dirty="0" smtClean="0">
                <a:ea typeface="ＭＳ Ｐゴシック" pitchFamily="1" charset="-128"/>
              </a:rPr>
              <a:t>th</a:t>
            </a:r>
            <a:r>
              <a:rPr lang="en-US" sz="2800" dirty="0" smtClean="0">
                <a:ea typeface="ＭＳ Ｐゴシック" pitchFamily="1" charset="-128"/>
              </a:rPr>
              <a:t> and early 20</a:t>
            </a:r>
            <a:r>
              <a:rPr lang="en-US" sz="2800" baseline="30000" dirty="0" smtClean="0">
                <a:ea typeface="ＭＳ Ｐゴシック" pitchFamily="1" charset="-128"/>
              </a:rPr>
              <a:t>th</a:t>
            </a:r>
            <a:r>
              <a:rPr lang="en-US" sz="2800" dirty="0" smtClean="0">
                <a:ea typeface="ＭＳ Ｐゴシック" pitchFamily="1" charset="-128"/>
              </a:rPr>
              <a:t> century question the historical accuracy of the Bible, citing no genuine historical evidence</a:t>
            </a:r>
          </a:p>
          <a:p>
            <a:pPr lvl="1" eaLnBrk="1" hangingPunct="1">
              <a:lnSpc>
                <a:spcPct val="90000"/>
              </a:lnSpc>
            </a:pPr>
            <a:r>
              <a:rPr lang="en-US" sz="2400" dirty="0" smtClean="0">
                <a:ea typeface="ＭＳ Ｐゴシック" pitchFamily="1" charset="-128"/>
              </a:rPr>
              <a:t>Others will go out to find the evidence</a:t>
            </a:r>
          </a:p>
          <a:p>
            <a:pPr eaLnBrk="1" hangingPunct="1">
              <a:lnSpc>
                <a:spcPct val="90000"/>
              </a:lnSpc>
            </a:pPr>
            <a:r>
              <a:rPr lang="en-US" sz="2800" dirty="0" smtClean="0">
                <a:ea typeface="ＭＳ Ｐゴシック" pitchFamily="1" charset="-128"/>
              </a:rPr>
              <a:t>Science – Darwin and other scientists doubt the story of Creation, citing that the </a:t>
            </a:r>
            <a:r>
              <a:rPr lang="en-US" sz="2800" u="sng" dirty="0" smtClean="0">
                <a:ea typeface="ＭＳ Ｐゴシック" pitchFamily="1" charset="-128"/>
              </a:rPr>
              <a:t>Earth is much older than the Bible</a:t>
            </a:r>
          </a:p>
          <a:p>
            <a:pPr eaLnBrk="1" hangingPunct="1">
              <a:lnSpc>
                <a:spcPct val="90000"/>
              </a:lnSpc>
            </a:pPr>
            <a:r>
              <a:rPr lang="en-US" sz="2800" dirty="0" smtClean="0">
                <a:ea typeface="ＭＳ Ｐゴシック" pitchFamily="1" charset="-128"/>
              </a:rPr>
              <a:t>Morality </a:t>
            </a:r>
          </a:p>
          <a:p>
            <a:pPr lvl="1" eaLnBrk="1" hangingPunct="1">
              <a:lnSpc>
                <a:spcPct val="90000"/>
              </a:lnSpc>
            </a:pPr>
            <a:r>
              <a:rPr lang="en-US" sz="2400" dirty="0" smtClean="0">
                <a:ea typeface="ＭＳ Ｐゴシック" pitchFamily="1" charset="-128"/>
              </a:rPr>
              <a:t>Liberal intellectuals question the cruelty and sacrifices mentioned in the Bible</a:t>
            </a:r>
          </a:p>
          <a:p>
            <a:pPr lvl="1" eaLnBrk="1" hangingPunct="1">
              <a:lnSpc>
                <a:spcPct val="90000"/>
              </a:lnSpc>
            </a:pPr>
            <a:r>
              <a:rPr lang="en-US" sz="2400" b="1" dirty="0" smtClean="0">
                <a:ea typeface="ＭＳ Ｐゴシック" pitchFamily="1" charset="-128"/>
              </a:rPr>
              <a:t>Friedrich Nietzsche</a:t>
            </a:r>
            <a:r>
              <a:rPr lang="en-US" sz="2400" dirty="0" smtClean="0">
                <a:ea typeface="ＭＳ Ｐゴシック" pitchFamily="1" charset="-128"/>
              </a:rPr>
              <a:t> – felt Christianity glorified weakness, rather than strength</a:t>
            </a:r>
          </a:p>
          <a:p>
            <a:pPr lvl="1" eaLnBrk="1" hangingPunct="1">
              <a:lnSpc>
                <a:spcPct val="90000"/>
              </a:lnSpc>
            </a:pPr>
            <a:r>
              <a:rPr lang="en-US" sz="2400" dirty="0" smtClean="0">
                <a:ea typeface="ＭＳ Ｐゴシック" pitchFamily="1" charset="-128"/>
              </a:rPr>
              <a:t>Movement towards secularism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772400" cy="1143000"/>
          </a:xfrm>
        </p:spPr>
        <p:txBody>
          <a:bodyPr/>
          <a:lstStyle/>
          <a:p>
            <a:r>
              <a:rPr lang="en-US" dirty="0" smtClean="0"/>
              <a:t>Friedrich Nietzsche</a:t>
            </a:r>
            <a:br>
              <a:rPr lang="en-US" dirty="0" smtClean="0"/>
            </a:br>
            <a:r>
              <a:rPr lang="en-US" dirty="0" smtClean="0"/>
              <a:t>(1844-1900)</a:t>
            </a:r>
            <a:endParaRPr lang="en-US" dirty="0"/>
          </a:p>
        </p:txBody>
      </p:sp>
      <p:sp>
        <p:nvSpPr>
          <p:cNvPr id="3" name="Content Placeholder 2"/>
          <p:cNvSpPr>
            <a:spLocks noGrp="1"/>
          </p:cNvSpPr>
          <p:nvPr>
            <p:ph idx="1"/>
          </p:nvPr>
        </p:nvSpPr>
        <p:spPr>
          <a:xfrm>
            <a:off x="838200" y="1752600"/>
            <a:ext cx="7993063" cy="4584700"/>
          </a:xfrm>
        </p:spPr>
        <p:txBody>
          <a:bodyPr/>
          <a:lstStyle/>
          <a:p>
            <a:r>
              <a:rPr lang="en-US" dirty="0" smtClean="0"/>
              <a:t>Philosophical critic of Enlightenment &amp; rationalism</a:t>
            </a:r>
          </a:p>
          <a:p>
            <a:r>
              <a:rPr lang="en-US" dirty="0" smtClean="0"/>
              <a:t>Hated all religions</a:t>
            </a:r>
          </a:p>
          <a:p>
            <a:pPr lvl="1"/>
            <a:r>
              <a:rPr lang="en-US" u="sng" dirty="0" smtClean="0"/>
              <a:t>“God is dead and we have killed him”</a:t>
            </a:r>
          </a:p>
          <a:p>
            <a:pPr lvl="1"/>
            <a:r>
              <a:rPr lang="en-US" dirty="0" smtClean="0"/>
              <a:t>Proclaimed no single morality could be appropriate to all people</a:t>
            </a:r>
          </a:p>
          <a:p>
            <a:r>
              <a:rPr lang="en-US" dirty="0" smtClean="0"/>
              <a:t>Awaited a heroic superman who would rule through the “will to power”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hangingPunct="1"/>
            <a:r>
              <a:rPr lang="en-US" b="1" dirty="0" smtClean="0">
                <a:ea typeface="ＭＳ Ｐゴシック" pitchFamily="1" charset="-128"/>
              </a:rPr>
              <a:t>Friedrich Nietzsche</a:t>
            </a:r>
            <a:endParaRPr lang="en-US" dirty="0" smtClean="0">
              <a:ea typeface="ＭＳ Ｐゴシック" pitchFamily="1" charset="-128"/>
            </a:endParaRPr>
          </a:p>
        </p:txBody>
      </p:sp>
      <p:sp>
        <p:nvSpPr>
          <p:cNvPr id="53251" name="Rectangle 5"/>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 charset="-128"/>
              </a:rPr>
              <a:t>Questioned rational thinking, Christianity, democracy, nationalism, science and progress</a:t>
            </a:r>
          </a:p>
          <a:p>
            <a:pPr eaLnBrk="1" hangingPunct="1">
              <a:lnSpc>
                <a:spcPct val="90000"/>
              </a:lnSpc>
            </a:pPr>
            <a:r>
              <a:rPr lang="en-US" sz="2800" dirty="0" smtClean="0">
                <a:ea typeface="ＭＳ Ｐゴシック" pitchFamily="1" charset="-128"/>
              </a:rPr>
              <a:t>In </a:t>
            </a:r>
            <a:r>
              <a:rPr lang="en-US" sz="2800" i="1" dirty="0" smtClean="0">
                <a:ea typeface="ＭＳ Ｐゴシック" pitchFamily="1" charset="-128"/>
              </a:rPr>
              <a:t>The Birth of Tragedy</a:t>
            </a:r>
            <a:r>
              <a:rPr lang="en-US" sz="2800" dirty="0" smtClean="0">
                <a:ea typeface="ＭＳ Ｐゴシック" pitchFamily="1" charset="-128"/>
              </a:rPr>
              <a:t> (1872), he argued the non-rational aspects of human nature are as noble as rational characteristics</a:t>
            </a:r>
          </a:p>
          <a:p>
            <a:pPr eaLnBrk="1" hangingPunct="1">
              <a:lnSpc>
                <a:spcPct val="90000"/>
              </a:lnSpc>
            </a:pPr>
            <a:r>
              <a:rPr lang="en-US" sz="2800" dirty="0" smtClean="0">
                <a:ea typeface="ＭＳ Ｐゴシック" pitchFamily="1" charset="-128"/>
              </a:rPr>
              <a:t>Critical of racism and anti-Semitism</a:t>
            </a:r>
          </a:p>
          <a:p>
            <a:pPr eaLnBrk="1" hangingPunct="1">
              <a:lnSpc>
                <a:spcPct val="90000"/>
              </a:lnSpc>
            </a:pPr>
            <a:r>
              <a:rPr lang="en-US" sz="2800" dirty="0" smtClean="0">
                <a:ea typeface="ＭＳ Ｐゴシック" pitchFamily="1" charset="-128"/>
              </a:rPr>
              <a:t>Sought the heroism he saw in the Greek Homeric age</a:t>
            </a:r>
          </a:p>
          <a:p>
            <a:pPr eaLnBrk="1" hangingPunct="1">
              <a:lnSpc>
                <a:spcPct val="90000"/>
              </a:lnSpc>
            </a:pPr>
            <a:r>
              <a:rPr lang="en-US" sz="2800" u="sng" dirty="0" smtClean="0">
                <a:ea typeface="ＭＳ Ｐゴシック" pitchFamily="1" charset="-128"/>
              </a:rPr>
              <a:t>Appealed to feelings and emotions in questioning rationalism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dirty="0" smtClean="0">
                <a:ea typeface="ＭＳ Ｐゴシック" pitchFamily="1" charset="-128"/>
              </a:rPr>
              <a:t>Conflict Between </a:t>
            </a:r>
            <a:br>
              <a:rPr lang="en-US" dirty="0" smtClean="0">
                <a:ea typeface="ＭＳ Ｐゴシック" pitchFamily="1" charset="-128"/>
              </a:rPr>
            </a:br>
            <a:r>
              <a:rPr lang="en-US" dirty="0" smtClean="0">
                <a:ea typeface="ＭＳ Ｐゴシック" pitchFamily="1" charset="-128"/>
              </a:rPr>
              <a:t>Church and State</a:t>
            </a:r>
          </a:p>
        </p:txBody>
      </p:sp>
      <p:sp>
        <p:nvSpPr>
          <p:cNvPr id="30723" name="Rectangle 5"/>
          <p:cNvSpPr>
            <a:spLocks noGrp="1" noChangeArrowheads="1"/>
          </p:cNvSpPr>
          <p:nvPr>
            <p:ph type="body" idx="1"/>
          </p:nvPr>
        </p:nvSpPr>
        <p:spPr/>
        <p:txBody>
          <a:bodyPr/>
          <a:lstStyle/>
          <a:p>
            <a:pPr eaLnBrk="1" hangingPunct="1">
              <a:lnSpc>
                <a:spcPct val="90000"/>
              </a:lnSpc>
            </a:pPr>
            <a:r>
              <a:rPr lang="en-US" sz="2400" dirty="0" smtClean="0">
                <a:ea typeface="ＭＳ Ｐゴシック" pitchFamily="1" charset="-128"/>
              </a:rPr>
              <a:t>Great Britain – churches opposed improvements in government schools because it raised the costs of church schools / </a:t>
            </a:r>
            <a:r>
              <a:rPr lang="en-US" sz="2400" b="1" dirty="0" smtClean="0">
                <a:ea typeface="ＭＳ Ｐゴシック" pitchFamily="1" charset="-128"/>
              </a:rPr>
              <a:t>Education Act of 1902</a:t>
            </a:r>
            <a:r>
              <a:rPr lang="en-US" sz="2400" dirty="0" smtClean="0">
                <a:ea typeface="ＭＳ Ｐゴシック" pitchFamily="1" charset="-128"/>
              </a:rPr>
              <a:t> – </a:t>
            </a:r>
            <a:r>
              <a:rPr lang="en-US" sz="2400" u="sng" dirty="0" smtClean="0">
                <a:ea typeface="ＭＳ Ｐゴシック" pitchFamily="1" charset="-128"/>
              </a:rPr>
              <a:t>provided state support for religious and non-religious schools</a:t>
            </a:r>
          </a:p>
          <a:p>
            <a:pPr eaLnBrk="1" hangingPunct="1">
              <a:lnSpc>
                <a:spcPct val="90000"/>
              </a:lnSpc>
            </a:pPr>
            <a:r>
              <a:rPr lang="en-US" sz="2400" dirty="0" smtClean="0">
                <a:ea typeface="ＭＳ Ｐゴシック" pitchFamily="1" charset="-128"/>
              </a:rPr>
              <a:t>France – public schools expanded, religious teachings replaced by civic training and Napoleonic Concordat terminated separating church and state</a:t>
            </a:r>
          </a:p>
          <a:p>
            <a:pPr eaLnBrk="1" hangingPunct="1">
              <a:lnSpc>
                <a:spcPct val="90000"/>
              </a:lnSpc>
            </a:pPr>
            <a:r>
              <a:rPr lang="en-US" sz="2400" dirty="0" smtClean="0">
                <a:ea typeface="ＭＳ Ｐゴシック" pitchFamily="1" charset="-128"/>
              </a:rPr>
              <a:t>Germany </a:t>
            </a:r>
          </a:p>
          <a:p>
            <a:pPr lvl="1" eaLnBrk="1" hangingPunct="1">
              <a:lnSpc>
                <a:spcPct val="90000"/>
              </a:lnSpc>
            </a:pPr>
            <a:r>
              <a:rPr lang="en-US" sz="2000" dirty="0" smtClean="0">
                <a:ea typeface="ＭＳ Ｐゴシック" pitchFamily="1" charset="-128"/>
              </a:rPr>
              <a:t>Education secularized in 1870-1871 under Bismarck</a:t>
            </a:r>
          </a:p>
          <a:p>
            <a:pPr lvl="1" eaLnBrk="1" hangingPunct="1">
              <a:lnSpc>
                <a:spcPct val="90000"/>
              </a:lnSpc>
            </a:pPr>
            <a:r>
              <a:rPr lang="en-US" sz="2000" b="1" dirty="0" smtClean="0">
                <a:ea typeface="ＭＳ Ｐゴシック" pitchFamily="1" charset="-128"/>
              </a:rPr>
              <a:t>“May Laws” of 1873</a:t>
            </a:r>
            <a:r>
              <a:rPr lang="en-US" sz="2000" dirty="0" smtClean="0">
                <a:ea typeface="ＭＳ Ｐゴシック" pitchFamily="1" charset="-128"/>
              </a:rPr>
              <a:t> – </a:t>
            </a:r>
            <a:r>
              <a:rPr lang="en-US" sz="2000" u="sng" dirty="0" smtClean="0">
                <a:ea typeface="ＭＳ Ｐゴシック" pitchFamily="1" charset="-128"/>
              </a:rPr>
              <a:t>require priests to be educated in German schools and pass state examinations</a:t>
            </a:r>
          </a:p>
          <a:p>
            <a:pPr lvl="1" eaLnBrk="1" hangingPunct="1">
              <a:lnSpc>
                <a:spcPct val="90000"/>
              </a:lnSpc>
            </a:pPr>
            <a:r>
              <a:rPr lang="en-US" sz="2000" dirty="0" smtClean="0">
                <a:ea typeface="ＭＳ Ｐゴシック" pitchFamily="1" charset="-128"/>
              </a:rPr>
              <a:t>Bismarck’s </a:t>
            </a:r>
            <a:r>
              <a:rPr lang="en-US" sz="2000" b="1" dirty="0" err="1" smtClean="0">
                <a:ea typeface="ＭＳ Ｐゴシック" pitchFamily="1" charset="-128"/>
              </a:rPr>
              <a:t>Kulturkampf</a:t>
            </a:r>
            <a:r>
              <a:rPr lang="en-US" sz="2000" dirty="0" smtClean="0">
                <a:ea typeface="ＭＳ Ｐゴシック" pitchFamily="1" charset="-128"/>
              </a:rPr>
              <a:t> </a:t>
            </a:r>
            <a:r>
              <a:rPr lang="en-US" sz="2000" u="sng" dirty="0" smtClean="0">
                <a:ea typeface="ＭＳ Ｐゴシック" pitchFamily="1" charset="-128"/>
              </a:rPr>
              <a:t>“cultural struggle” provokes Catholic resentment against the German state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ich24_04"/>
          <p:cNvPicPr>
            <a:picLocks noChangeAspect="1" noChangeArrowheads="1"/>
          </p:cNvPicPr>
          <p:nvPr/>
        </p:nvPicPr>
        <p:blipFill>
          <a:blip r:embed="rId3"/>
          <a:srcRect/>
          <a:stretch>
            <a:fillRect/>
          </a:stretch>
        </p:blipFill>
        <p:spPr bwMode="auto">
          <a:xfrm>
            <a:off x="1066800" y="0"/>
            <a:ext cx="7696200" cy="5127625"/>
          </a:xfrm>
          <a:prstGeom prst="rect">
            <a:avLst/>
          </a:prstGeom>
          <a:noFill/>
          <a:ln w="9525">
            <a:noFill/>
            <a:miter lim="800000"/>
            <a:headEnd/>
            <a:tailEnd/>
          </a:ln>
        </p:spPr>
      </p:pic>
      <p:sp>
        <p:nvSpPr>
          <p:cNvPr id="4" name="Rectangle 3"/>
          <p:cNvSpPr/>
          <p:nvPr/>
        </p:nvSpPr>
        <p:spPr>
          <a:xfrm>
            <a:off x="609600" y="5134451"/>
            <a:ext cx="8534400" cy="1477328"/>
          </a:xfrm>
          <a:prstGeom prst="rect">
            <a:avLst/>
          </a:prstGeom>
        </p:spPr>
        <p:txBody>
          <a:bodyPr wrap="square">
            <a:spAutoFit/>
          </a:bodyPr>
          <a:lstStyle/>
          <a:p>
            <a:pPr eaLnBrk="1" hangingPunct="1"/>
            <a:r>
              <a:rPr lang="en-US" sz="1800" b="1" dirty="0">
                <a:latin typeface="Arial" charset="0"/>
              </a:rPr>
              <a:t>Conflict Between Church and State in Germany </a:t>
            </a:r>
            <a:r>
              <a:rPr lang="en-US" sz="1800" dirty="0">
                <a:latin typeface="Arial" charset="0"/>
              </a:rPr>
              <a:t>The conflict between the German imperial government and the German Roman Catholic Church was among the most intense church-state encounters of the late nineteenth century. Here the tumultuous event is somewhat trivialized as Bismarck and the Pope are portrayed attempting to checkmate each other</a:t>
            </a:r>
            <a:r>
              <a:rPr lang="en-US" sz="1800" dirty="0" smtClean="0">
                <a:latin typeface="Arial" charset="0"/>
              </a:rPr>
              <a:t>.</a:t>
            </a:r>
            <a:endParaRPr lang="en-US" sz="1800" dirty="0">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Catholicism</a:t>
            </a:r>
            <a:endParaRPr lang="en-US" dirty="0"/>
          </a:p>
        </p:txBody>
      </p:sp>
      <p:sp>
        <p:nvSpPr>
          <p:cNvPr id="3" name="Content Placeholder 2"/>
          <p:cNvSpPr>
            <a:spLocks noGrp="1"/>
          </p:cNvSpPr>
          <p:nvPr>
            <p:ph idx="1"/>
          </p:nvPr>
        </p:nvSpPr>
        <p:spPr/>
        <p:txBody>
          <a:bodyPr/>
          <a:lstStyle/>
          <a:p>
            <a:r>
              <a:rPr lang="en-US" dirty="0" smtClean="0"/>
              <a:t>In Catholic countries, Church still provided alternative allegiance</a:t>
            </a:r>
          </a:p>
          <a:p>
            <a:r>
              <a:rPr lang="en-US" u="sng" dirty="0" smtClean="0"/>
              <a:t>Church was often AGAINST social and political change</a:t>
            </a:r>
          </a:p>
          <a:p>
            <a:r>
              <a:rPr lang="en-US" dirty="0" smtClean="0"/>
              <a:t>1870 – Church proclaimed doctrine of papal infallibility – the pope’s proclamations have to be taken as absolute truth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762000"/>
          </a:xfrm>
        </p:spPr>
        <p:txBody>
          <a:bodyPr/>
          <a:lstStyle/>
          <a:p>
            <a:r>
              <a:rPr lang="en-US" dirty="0" smtClean="0"/>
              <a:t>Christian Socialism</a:t>
            </a:r>
            <a:endParaRPr lang="en-US" dirty="0"/>
          </a:p>
        </p:txBody>
      </p:sp>
      <p:sp>
        <p:nvSpPr>
          <p:cNvPr id="3" name="Content Placeholder 2"/>
          <p:cNvSpPr>
            <a:spLocks noGrp="1"/>
          </p:cNvSpPr>
          <p:nvPr>
            <p:ph idx="1"/>
          </p:nvPr>
        </p:nvSpPr>
        <p:spPr>
          <a:xfrm>
            <a:off x="838200" y="914400"/>
            <a:ext cx="7993063" cy="4965700"/>
          </a:xfrm>
        </p:spPr>
        <p:txBody>
          <a:bodyPr/>
          <a:lstStyle/>
          <a:p>
            <a:r>
              <a:rPr lang="en-US" dirty="0" smtClean="0"/>
              <a:t>Pope Leo XIII (p.1878-1903) – </a:t>
            </a:r>
            <a:r>
              <a:rPr lang="en-US" u="sng" dirty="0" smtClean="0"/>
              <a:t>first to advocate for the rights of workers</a:t>
            </a:r>
          </a:p>
          <a:p>
            <a:r>
              <a:rPr lang="en-US" dirty="0" smtClean="0"/>
              <a:t>Unintended consequence – rise of Christian Socialism</a:t>
            </a:r>
          </a:p>
          <a:p>
            <a:pPr lvl="1"/>
            <a:r>
              <a:rPr lang="en-US" dirty="0" smtClean="0"/>
              <a:t>France, Germany, Belgium &amp; Italy</a:t>
            </a:r>
          </a:p>
          <a:p>
            <a:r>
              <a:rPr lang="en-US" dirty="0" smtClean="0"/>
              <a:t>Hoped to bring employers and workers to the Church</a:t>
            </a:r>
          </a:p>
          <a:p>
            <a:r>
              <a:rPr lang="en-US" dirty="0" smtClean="0"/>
              <a:t>Organized cooperatives, charitable organizations &amp; rural banks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1066800" y="0"/>
            <a:ext cx="7772400" cy="1371600"/>
          </a:xfrm>
        </p:spPr>
        <p:txBody>
          <a:bodyPr/>
          <a:lstStyle/>
          <a:p>
            <a:pPr eaLnBrk="1" hangingPunct="1"/>
            <a:r>
              <a:rPr lang="en-US" dirty="0" smtClean="0">
                <a:ea typeface="ＭＳ Ｐゴシック" pitchFamily="1" charset="-128"/>
              </a:rPr>
              <a:t>Advances in Reading and Primary Education</a:t>
            </a:r>
          </a:p>
        </p:txBody>
      </p:sp>
      <p:sp>
        <p:nvSpPr>
          <p:cNvPr id="18435" name="Rectangle 5"/>
          <p:cNvSpPr>
            <a:spLocks noGrp="1" noChangeArrowheads="1"/>
          </p:cNvSpPr>
          <p:nvPr>
            <p:ph type="body" idx="1"/>
          </p:nvPr>
        </p:nvSpPr>
        <p:spPr>
          <a:xfrm>
            <a:off x="685800" y="1447800"/>
            <a:ext cx="8458200" cy="5029200"/>
          </a:xfrm>
        </p:spPr>
        <p:txBody>
          <a:bodyPr/>
          <a:lstStyle/>
          <a:p>
            <a:pPr eaLnBrk="1" hangingPunct="1"/>
            <a:r>
              <a:rPr lang="en-US" sz="2200" dirty="0" smtClean="0">
                <a:ea typeface="ＭＳ Ｐゴシック" pitchFamily="1" charset="-128"/>
              </a:rPr>
              <a:t>By 1900 there was a </a:t>
            </a:r>
            <a:r>
              <a:rPr lang="en-US" sz="2200" u="sng" dirty="0" smtClean="0">
                <a:ea typeface="ＭＳ Ｐゴシック" pitchFamily="1" charset="-128"/>
              </a:rPr>
              <a:t>85% literacy rate </a:t>
            </a:r>
            <a:r>
              <a:rPr lang="en-US" sz="2200" dirty="0" smtClean="0">
                <a:ea typeface="ＭＳ Ｐゴシック" pitchFamily="1" charset="-128"/>
              </a:rPr>
              <a:t>in Britain, France, Belgium, Netherlands, Germany, and Scandinavia</a:t>
            </a:r>
          </a:p>
          <a:p>
            <a:pPr lvl="1" eaLnBrk="1" hangingPunct="1"/>
            <a:r>
              <a:rPr lang="en-US" sz="1800" dirty="0" smtClean="0">
                <a:ea typeface="ＭＳ Ｐゴシック" pitchFamily="1" charset="-128"/>
              </a:rPr>
              <a:t>Due to improvements in </a:t>
            </a:r>
            <a:r>
              <a:rPr lang="en-US" sz="1800" u="sng" dirty="0" smtClean="0">
                <a:ea typeface="ＭＳ Ｐゴシック" pitchFamily="1" charset="-128"/>
              </a:rPr>
              <a:t>primary education</a:t>
            </a:r>
          </a:p>
          <a:p>
            <a:pPr lvl="1" eaLnBrk="1" hangingPunct="1"/>
            <a:r>
              <a:rPr lang="en-US" sz="1800" dirty="0" smtClean="0">
                <a:ea typeface="ＭＳ Ｐゴシック" pitchFamily="1" charset="-128"/>
              </a:rPr>
              <a:t>Led to greater secondary education opportunities</a:t>
            </a:r>
            <a:endParaRPr lang="en-US" sz="1400" dirty="0" smtClean="0">
              <a:ea typeface="ＭＳ Ｐゴシック" pitchFamily="1" charset="-128"/>
            </a:endParaRPr>
          </a:p>
          <a:p>
            <a:pPr lvl="1" eaLnBrk="1" hangingPunct="1"/>
            <a:r>
              <a:rPr lang="en-US" sz="1800" dirty="0" smtClean="0">
                <a:ea typeface="ＭＳ Ｐゴシック" pitchFamily="1" charset="-128"/>
              </a:rPr>
              <a:t>There were far lesser rates in Italy, Spain, Russia, Austria-Hungary and the Balkans</a:t>
            </a:r>
          </a:p>
          <a:p>
            <a:r>
              <a:rPr lang="en-US" sz="2200" dirty="0" smtClean="0"/>
              <a:t>Literacy rose as governments enacted educational reforms</a:t>
            </a:r>
          </a:p>
          <a:p>
            <a:pPr lvl="1"/>
            <a:r>
              <a:rPr lang="en-US" sz="2200" dirty="0" smtClean="0"/>
              <a:t>More men could read than women, more urbanites could read than rural dwellers</a:t>
            </a:r>
          </a:p>
          <a:p>
            <a:pPr lvl="1"/>
            <a:r>
              <a:rPr lang="en-US" sz="2200" dirty="0" smtClean="0"/>
              <a:t>Higher literacy in western Europe than southern or eastern Europe</a:t>
            </a:r>
          </a:p>
          <a:p>
            <a:pPr lvl="1"/>
            <a:r>
              <a:rPr lang="en-US" sz="2200" dirty="0" smtClean="0"/>
              <a:t>Literacy enables Europeans to gain knowledge and improve their social situations</a:t>
            </a:r>
          </a:p>
          <a:p>
            <a:r>
              <a:rPr lang="en-US" sz="2200" dirty="0" smtClean="0"/>
              <a:t>Education Act of 1870 – England placed education in the hands of the State and established school boards in districts without Anglican Church schools</a:t>
            </a:r>
            <a:endParaRPr lang="en-US" sz="2200" dirty="0" smtClean="0">
              <a:ea typeface="ＭＳ Ｐゴシック" pitchFamily="1" charset="-128"/>
            </a:endParaRPr>
          </a:p>
          <a:p>
            <a:pPr eaLnBrk="1" hangingPunct="1"/>
            <a:endParaRPr lang="en-US" dirty="0" smtClean="0">
              <a:ea typeface="ＭＳ Ｐゴシック" pitchFamily="1"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028"/>
          <p:cNvPicPr>
            <a:picLocks noChangeAspect="1" noChangeArrowheads="1"/>
          </p:cNvPicPr>
          <p:nvPr/>
        </p:nvPicPr>
        <p:blipFill>
          <a:blip r:embed="rId3"/>
          <a:srcRect/>
          <a:stretch>
            <a:fillRect/>
          </a:stretch>
        </p:blipFill>
        <p:spPr bwMode="auto">
          <a:xfrm>
            <a:off x="0" y="533400"/>
            <a:ext cx="5892800" cy="5679130"/>
          </a:xfrm>
          <a:prstGeom prst="rect">
            <a:avLst/>
          </a:prstGeom>
          <a:noFill/>
          <a:ln w="9525">
            <a:noFill/>
            <a:miter lim="800000"/>
            <a:headEnd/>
            <a:tailEnd/>
          </a:ln>
        </p:spPr>
      </p:pic>
      <p:sp>
        <p:nvSpPr>
          <p:cNvPr id="4" name="Rectangle 3"/>
          <p:cNvSpPr/>
          <p:nvPr/>
        </p:nvSpPr>
        <p:spPr>
          <a:xfrm>
            <a:off x="5867400" y="685800"/>
            <a:ext cx="3276600" cy="5262979"/>
          </a:xfrm>
          <a:prstGeom prst="rect">
            <a:avLst/>
          </a:prstGeom>
        </p:spPr>
        <p:txBody>
          <a:bodyPr wrap="square">
            <a:spAutoFit/>
          </a:bodyPr>
          <a:lstStyle/>
          <a:p>
            <a:pPr eaLnBrk="1" hangingPunct="1"/>
            <a:r>
              <a:rPr lang="en-US" dirty="0">
                <a:latin typeface="Arial" charset="0"/>
              </a:rPr>
              <a:t>Public education became widespread in Europe during the second half of the nineteenth century and women came to dominate the profession of school teaching, especially at the elementary level. This 1905 photograph shows English schoolchildren going through morning drills</a:t>
            </a:r>
            <a:r>
              <a:rPr lang="en-US" dirty="0" smtClean="0">
                <a:latin typeface="Arial" charset="0"/>
              </a:rPr>
              <a:t>.</a:t>
            </a:r>
            <a:endParaRPr lang="en-US" dirty="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dirty="0" smtClean="0">
                <a:ea typeface="ＭＳ Ｐゴシック" pitchFamily="1" charset="-128"/>
              </a:rPr>
              <a:t>Reading Material</a:t>
            </a:r>
          </a:p>
        </p:txBody>
      </p:sp>
      <p:sp>
        <p:nvSpPr>
          <p:cNvPr id="21507" name="Rectangle 5"/>
          <p:cNvSpPr>
            <a:spLocks noGrp="1" noChangeArrowheads="1"/>
          </p:cNvSpPr>
          <p:nvPr>
            <p:ph type="body" idx="1"/>
          </p:nvPr>
        </p:nvSpPr>
        <p:spPr/>
        <p:txBody>
          <a:bodyPr/>
          <a:lstStyle/>
          <a:p>
            <a:pPr eaLnBrk="1" hangingPunct="1">
              <a:lnSpc>
                <a:spcPct val="90000"/>
              </a:lnSpc>
            </a:pPr>
            <a:r>
              <a:rPr lang="en-US" dirty="0" smtClean="0">
                <a:ea typeface="ＭＳ Ｐゴシック" pitchFamily="1" charset="-128"/>
              </a:rPr>
              <a:t>Number of newspapers, books, magazines, mail-order catalogs, and libraries </a:t>
            </a:r>
            <a:r>
              <a:rPr lang="en-US" u="sng" dirty="0" smtClean="0">
                <a:ea typeface="ＭＳ Ｐゴシック" pitchFamily="1" charset="-128"/>
              </a:rPr>
              <a:t>grow rapidly</a:t>
            </a:r>
          </a:p>
          <a:p>
            <a:pPr eaLnBrk="1" hangingPunct="1">
              <a:lnSpc>
                <a:spcPct val="90000"/>
              </a:lnSpc>
            </a:pPr>
            <a:r>
              <a:rPr lang="en-US" dirty="0" smtClean="0">
                <a:ea typeface="ＭＳ Ｐゴシック" pitchFamily="1" charset="-128"/>
              </a:rPr>
              <a:t>Sometimes the publications were mediocre catering to sensationalism, scandal, and pornography</a:t>
            </a:r>
          </a:p>
          <a:p>
            <a:pPr eaLnBrk="1" hangingPunct="1">
              <a:lnSpc>
                <a:spcPct val="90000"/>
              </a:lnSpc>
            </a:pPr>
            <a:r>
              <a:rPr lang="en-US" dirty="0" smtClean="0">
                <a:ea typeface="ＭＳ Ｐゴシック" pitchFamily="1" charset="-128"/>
              </a:rPr>
              <a:t>Still, new reading materials led to a popularization of </a:t>
            </a:r>
            <a:r>
              <a:rPr lang="en-US" u="sng" dirty="0" smtClean="0">
                <a:ea typeface="ＭＳ Ｐゴシック" pitchFamily="1" charset="-128"/>
              </a:rPr>
              <a:t>knowledge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ch24_03"/>
          <p:cNvPicPr>
            <a:picLocks noChangeAspect="1" noChangeArrowheads="1"/>
          </p:cNvPicPr>
          <p:nvPr/>
        </p:nvPicPr>
        <p:blipFill>
          <a:blip r:embed="rId3"/>
          <a:srcRect/>
          <a:stretch>
            <a:fillRect/>
          </a:stretch>
        </p:blipFill>
        <p:spPr bwMode="auto">
          <a:xfrm>
            <a:off x="0" y="228600"/>
            <a:ext cx="4349750" cy="6400800"/>
          </a:xfrm>
          <a:prstGeom prst="rect">
            <a:avLst/>
          </a:prstGeom>
          <a:noFill/>
          <a:ln w="9525">
            <a:noFill/>
            <a:miter lim="800000"/>
            <a:headEnd/>
            <a:tailEnd/>
          </a:ln>
        </p:spPr>
      </p:pic>
      <p:sp>
        <p:nvSpPr>
          <p:cNvPr id="4" name="Rectangle 3"/>
          <p:cNvSpPr/>
          <p:nvPr/>
        </p:nvSpPr>
        <p:spPr>
          <a:xfrm>
            <a:off x="4572000" y="228600"/>
            <a:ext cx="4572000" cy="5632311"/>
          </a:xfrm>
          <a:prstGeom prst="rect">
            <a:avLst/>
          </a:prstGeom>
        </p:spPr>
        <p:txBody>
          <a:bodyPr wrap="square">
            <a:spAutoFit/>
          </a:bodyPr>
          <a:lstStyle/>
          <a:p>
            <a:r>
              <a:rPr lang="en-US" dirty="0"/>
              <a:t>Jules Verne (1828 – 1905) –</a:t>
            </a:r>
          </a:p>
          <a:p>
            <a:r>
              <a:rPr lang="en-US" dirty="0"/>
              <a:t>popular science fiction fantasies</a:t>
            </a:r>
          </a:p>
          <a:p>
            <a:r>
              <a:rPr lang="en-US" dirty="0"/>
              <a:t>– Reflected fascination with</a:t>
            </a:r>
          </a:p>
          <a:p>
            <a:r>
              <a:rPr lang="en-US" dirty="0"/>
              <a:t>developing sciences like</a:t>
            </a:r>
          </a:p>
          <a:p>
            <a:r>
              <a:rPr lang="en-US" dirty="0"/>
              <a:t>geography, astronomy, physics, as</a:t>
            </a:r>
          </a:p>
          <a:p>
            <a:r>
              <a:rPr lang="en-US" dirty="0"/>
              <a:t>well as transportation and</a:t>
            </a:r>
          </a:p>
          <a:p>
            <a:r>
              <a:rPr lang="en-US" dirty="0"/>
              <a:t>communication</a:t>
            </a:r>
          </a:p>
          <a:p>
            <a:r>
              <a:rPr lang="en-US" dirty="0"/>
              <a:t>– </a:t>
            </a:r>
            <a:r>
              <a:rPr lang="en-US" i="1" dirty="0"/>
              <a:t>Around the World in 80 Days</a:t>
            </a:r>
          </a:p>
          <a:p>
            <a:r>
              <a:rPr lang="en-US" dirty="0"/>
              <a:t>(1873) – best </a:t>
            </a:r>
            <a:r>
              <a:rPr lang="en-US" dirty="0" smtClean="0"/>
              <a:t>seller</a:t>
            </a:r>
          </a:p>
          <a:p>
            <a:endParaRPr lang="en-US" dirty="0"/>
          </a:p>
          <a:p>
            <a:r>
              <a:rPr lang="en-US" dirty="0">
                <a:latin typeface="Arial" charset="0"/>
              </a:rPr>
              <a:t>Captain </a:t>
            </a:r>
            <a:r>
              <a:rPr lang="en-US" dirty="0" err="1">
                <a:latin typeface="Arial" charset="0"/>
              </a:rPr>
              <a:t>Nemo’s</a:t>
            </a:r>
            <a:r>
              <a:rPr lang="en-US" dirty="0">
                <a:latin typeface="Arial" charset="0"/>
              </a:rPr>
              <a:t> submarine confronts a giant octopus in Verne’s </a:t>
            </a:r>
            <a:r>
              <a:rPr lang="en-US" i="1" dirty="0">
                <a:latin typeface="Arial" charset="0"/>
              </a:rPr>
              <a:t>Twenty Thousand Leagues under the Sea.</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772400" cy="990600"/>
          </a:xfrm>
        </p:spPr>
        <p:txBody>
          <a:bodyPr/>
          <a:lstStyle/>
          <a:p>
            <a:r>
              <a:rPr lang="en-US" dirty="0" smtClean="0"/>
              <a:t>Charles Baudelaire (1821-67)</a:t>
            </a:r>
            <a:endParaRPr lang="en-US" dirty="0"/>
          </a:p>
        </p:txBody>
      </p:sp>
      <p:sp>
        <p:nvSpPr>
          <p:cNvPr id="3" name="Content Placeholder 2"/>
          <p:cNvSpPr>
            <a:spLocks noGrp="1"/>
          </p:cNvSpPr>
          <p:nvPr>
            <p:ph idx="1"/>
          </p:nvPr>
        </p:nvSpPr>
        <p:spPr>
          <a:xfrm>
            <a:off x="914400" y="990600"/>
            <a:ext cx="7769225" cy="4648200"/>
          </a:xfrm>
        </p:spPr>
        <p:txBody>
          <a:bodyPr/>
          <a:lstStyle/>
          <a:p>
            <a:r>
              <a:rPr lang="en-US" dirty="0" smtClean="0"/>
              <a:t>“Poet of life”</a:t>
            </a:r>
          </a:p>
          <a:p>
            <a:r>
              <a:rPr lang="fr-FR" i="1" dirty="0" smtClean="0"/>
              <a:t>Les Fleurs du Mal (1857)</a:t>
            </a:r>
          </a:p>
          <a:p>
            <a:r>
              <a:rPr lang="en-US" u="sng" dirty="0" smtClean="0"/>
              <a:t>Believed art was an exchange between the artist’s own life and self-discovery was critical</a:t>
            </a:r>
          </a:p>
          <a:p>
            <a:r>
              <a:rPr lang="en-US" dirty="0" smtClean="0"/>
              <a:t>Arrested for “obscene or immoral passages”</a:t>
            </a:r>
          </a:p>
          <a:p>
            <a:r>
              <a:rPr lang="en-US" dirty="0" smtClean="0"/>
              <a:t>Wrote about the transformation of urban society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685800"/>
          </a:xfrm>
        </p:spPr>
        <p:txBody>
          <a:bodyPr/>
          <a:lstStyle/>
          <a:p>
            <a:r>
              <a:rPr lang="en-US" dirty="0" smtClean="0"/>
              <a:t>Social Theorists</a:t>
            </a:r>
            <a:endParaRPr lang="en-US" dirty="0"/>
          </a:p>
        </p:txBody>
      </p:sp>
      <p:sp>
        <p:nvSpPr>
          <p:cNvPr id="3" name="Content Placeholder 2"/>
          <p:cNvSpPr>
            <a:spLocks noGrp="1"/>
          </p:cNvSpPr>
          <p:nvPr>
            <p:ph idx="1"/>
          </p:nvPr>
        </p:nvSpPr>
        <p:spPr>
          <a:xfrm>
            <a:off x="1062038" y="914400"/>
            <a:ext cx="7769225" cy="5638800"/>
          </a:xfrm>
        </p:spPr>
        <p:txBody>
          <a:bodyPr/>
          <a:lstStyle/>
          <a:p>
            <a:r>
              <a:rPr lang="en-US" dirty="0" smtClean="0"/>
              <a:t>Doctors diagnosed more cases of hypochondria, melancholy &amp; hysteria</a:t>
            </a:r>
          </a:p>
          <a:p>
            <a:r>
              <a:rPr lang="en-US" dirty="0" smtClean="0"/>
              <a:t>Alcoholism was problematic</a:t>
            </a:r>
          </a:p>
          <a:p>
            <a:pPr lvl="1"/>
            <a:r>
              <a:rPr lang="en-US" dirty="0" smtClean="0"/>
              <a:t> In France, the average person consumed more than </a:t>
            </a:r>
            <a:r>
              <a:rPr lang="en-US" u="sng" dirty="0" smtClean="0"/>
              <a:t>60 gallons of wine per year</a:t>
            </a:r>
            <a:r>
              <a:rPr lang="en-US" dirty="0" smtClean="0"/>
              <a:t>!</a:t>
            </a:r>
          </a:p>
          <a:p>
            <a:r>
              <a:rPr lang="en-US" dirty="0" smtClean="0"/>
              <a:t>The use of opium, morphine, laudanum (wine &amp; opium), heroin, as well as cocaine and hashish were common amongst the artistic </a:t>
            </a:r>
            <a:r>
              <a:rPr lang="en-US" dirty="0" err="1" smtClean="0"/>
              <a:t>avantgarde</a:t>
            </a:r>
            <a:endParaRPr lang="en-US" dirty="0" smtClean="0"/>
          </a:p>
          <a:p>
            <a:r>
              <a:rPr lang="en-US" u="sng" dirty="0" smtClean="0"/>
              <a:t>Murder, robberies, and assault rates </a:t>
            </a:r>
            <a:r>
              <a:rPr lang="en-US" dirty="0" smtClean="0"/>
              <a:t>increased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762000"/>
          </a:xfrm>
        </p:spPr>
        <p:txBody>
          <a:bodyPr/>
          <a:lstStyle/>
          <a:p>
            <a:r>
              <a:rPr lang="en-US" dirty="0" smtClean="0"/>
              <a:t>Emile Durkheim</a:t>
            </a:r>
            <a:endParaRPr lang="en-US" dirty="0"/>
          </a:p>
        </p:txBody>
      </p:sp>
      <p:sp>
        <p:nvSpPr>
          <p:cNvPr id="3" name="Content Placeholder 2"/>
          <p:cNvSpPr>
            <a:spLocks noGrp="1"/>
          </p:cNvSpPr>
          <p:nvPr>
            <p:ph idx="1"/>
          </p:nvPr>
        </p:nvSpPr>
        <p:spPr>
          <a:xfrm>
            <a:off x="1062038" y="990600"/>
            <a:ext cx="7769225" cy="5562600"/>
          </a:xfrm>
        </p:spPr>
        <p:txBody>
          <a:bodyPr/>
          <a:lstStyle/>
          <a:p>
            <a:r>
              <a:rPr lang="en-US" dirty="0" smtClean="0"/>
              <a:t>Social Theorist Emile Durkheim (1858-1917) believed that rapid, uncontrollable growth of large cities led to amorality</a:t>
            </a:r>
          </a:p>
          <a:p>
            <a:r>
              <a:rPr lang="en-US" dirty="0" smtClean="0"/>
              <a:t>The waning of religion undermined authority &amp; social cohesiveness</a:t>
            </a:r>
          </a:p>
          <a:p>
            <a:r>
              <a:rPr lang="en-US" u="sng" dirty="0" smtClean="0"/>
              <a:t>Individuals were lost in a faceless urban and industrial world marked by class conflict &amp; social unrest</a:t>
            </a:r>
          </a:p>
          <a:p>
            <a:r>
              <a:rPr lang="en-US" dirty="0" smtClean="0"/>
              <a:t>The modern individual faced “alienation” within society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b="1" dirty="0" err="1" smtClean="0">
                <a:ea typeface="ＭＳ Ｐゴシック" pitchFamily="1" charset="-128"/>
              </a:rPr>
              <a:t>Auguste</a:t>
            </a:r>
            <a:r>
              <a:rPr lang="en-US" b="1" dirty="0" smtClean="0">
                <a:ea typeface="ＭＳ Ｐゴシック" pitchFamily="1" charset="-128"/>
              </a:rPr>
              <a:t> Comte</a:t>
            </a:r>
            <a:r>
              <a:rPr lang="en-US" dirty="0" smtClean="0">
                <a:ea typeface="ＭＳ Ｐゴシック" pitchFamily="1" charset="-128"/>
              </a:rPr>
              <a:t> </a:t>
            </a:r>
          </a:p>
        </p:txBody>
      </p:sp>
      <p:sp>
        <p:nvSpPr>
          <p:cNvPr id="24579" name="Rectangle 5"/>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 charset="-128"/>
              </a:rPr>
              <a:t>Developed </a:t>
            </a:r>
            <a:r>
              <a:rPr lang="en-US" sz="2800" b="1" dirty="0" smtClean="0">
                <a:ea typeface="ＭＳ Ｐゴシック" pitchFamily="1" charset="-128"/>
              </a:rPr>
              <a:t>positivism</a:t>
            </a:r>
            <a:r>
              <a:rPr lang="en-US" sz="2800" dirty="0" smtClean="0">
                <a:ea typeface="ＭＳ Ｐゴシック" pitchFamily="1" charset="-128"/>
              </a:rPr>
              <a:t> - a philosophy of human intellectual development based on science</a:t>
            </a:r>
          </a:p>
          <a:p>
            <a:pPr eaLnBrk="1" hangingPunct="1">
              <a:lnSpc>
                <a:spcPct val="90000"/>
              </a:lnSpc>
            </a:pPr>
            <a:r>
              <a:rPr lang="en-US" sz="2800" dirty="0" smtClean="0">
                <a:ea typeface="ＭＳ Ｐゴシック" pitchFamily="1" charset="-128"/>
              </a:rPr>
              <a:t>Wrote </a:t>
            </a:r>
            <a:r>
              <a:rPr lang="en-US" sz="2800" i="1" dirty="0" smtClean="0">
                <a:ea typeface="ＭＳ Ｐゴシック" pitchFamily="1" charset="-128"/>
              </a:rPr>
              <a:t>The Positive Philosophy</a:t>
            </a:r>
            <a:r>
              <a:rPr lang="en-US" sz="2800" dirty="0" smtClean="0">
                <a:ea typeface="ＭＳ Ｐゴシック" pitchFamily="1" charset="-128"/>
              </a:rPr>
              <a:t> in which he argued human thought has three stages:</a:t>
            </a:r>
          </a:p>
          <a:p>
            <a:pPr lvl="1" eaLnBrk="1" hangingPunct="1">
              <a:lnSpc>
                <a:spcPct val="90000"/>
              </a:lnSpc>
            </a:pPr>
            <a:r>
              <a:rPr lang="en-US" sz="2400" dirty="0" smtClean="0">
                <a:ea typeface="ＭＳ Ｐゴシック" pitchFamily="1" charset="-128"/>
              </a:rPr>
              <a:t>(1) </a:t>
            </a:r>
            <a:r>
              <a:rPr lang="en-US" sz="2400" u="sng" dirty="0" smtClean="0">
                <a:ea typeface="ＭＳ Ｐゴシック" pitchFamily="1" charset="-128"/>
              </a:rPr>
              <a:t>Theological</a:t>
            </a:r>
            <a:r>
              <a:rPr lang="en-US" sz="2400" dirty="0" smtClean="0">
                <a:ea typeface="ＭＳ Ｐゴシック" pitchFamily="1" charset="-128"/>
              </a:rPr>
              <a:t> – physical nature explained by divinity</a:t>
            </a:r>
          </a:p>
          <a:p>
            <a:pPr lvl="1" eaLnBrk="1" hangingPunct="1">
              <a:lnSpc>
                <a:spcPct val="90000"/>
              </a:lnSpc>
            </a:pPr>
            <a:r>
              <a:rPr lang="en-US" sz="2400" dirty="0" smtClean="0">
                <a:ea typeface="ＭＳ Ｐゴシック" pitchFamily="1" charset="-128"/>
              </a:rPr>
              <a:t>(2) </a:t>
            </a:r>
            <a:r>
              <a:rPr lang="en-US" sz="2400" u="sng" dirty="0" smtClean="0">
                <a:ea typeface="ＭＳ Ｐゴシック" pitchFamily="1" charset="-128"/>
              </a:rPr>
              <a:t>Metaphysical</a:t>
            </a:r>
            <a:r>
              <a:rPr lang="en-US" sz="2400" dirty="0" smtClean="0">
                <a:ea typeface="ＭＳ Ｐゴシック" pitchFamily="1" charset="-128"/>
              </a:rPr>
              <a:t> – abstract principles explained by operative agencies of nature</a:t>
            </a:r>
          </a:p>
          <a:p>
            <a:pPr lvl="1" eaLnBrk="1" hangingPunct="1">
              <a:lnSpc>
                <a:spcPct val="90000"/>
              </a:lnSpc>
            </a:pPr>
            <a:r>
              <a:rPr lang="en-US" sz="2400" dirty="0" smtClean="0">
                <a:ea typeface="ＭＳ Ｐゴシック" pitchFamily="1" charset="-128"/>
              </a:rPr>
              <a:t>(3) </a:t>
            </a:r>
            <a:r>
              <a:rPr lang="en-US" sz="2400" u="sng" dirty="0" smtClean="0">
                <a:ea typeface="ＭＳ Ｐゴシック" pitchFamily="1" charset="-128"/>
              </a:rPr>
              <a:t>Positive</a:t>
            </a:r>
            <a:r>
              <a:rPr lang="en-US" sz="2400" dirty="0" smtClean="0">
                <a:ea typeface="ＭＳ Ｐゴシック" pitchFamily="1" charset="-128"/>
              </a:rPr>
              <a:t> – explanations of nature become matters of exact description of phenomena</a:t>
            </a:r>
          </a:p>
          <a:p>
            <a:pPr eaLnBrk="1" hangingPunct="1">
              <a:lnSpc>
                <a:spcPct val="90000"/>
              </a:lnSpc>
            </a:pPr>
            <a:r>
              <a:rPr lang="en-US" sz="2800" dirty="0" smtClean="0">
                <a:ea typeface="ＭＳ Ｐゴシック" pitchFamily="1" charset="-128"/>
              </a:rPr>
              <a:t>Considered “father” of modern </a:t>
            </a:r>
            <a:r>
              <a:rPr lang="en-US" sz="2800" u="sng" dirty="0" smtClean="0">
                <a:ea typeface="ＭＳ Ｐゴシック" pitchFamily="1" charset="-128"/>
              </a:rPr>
              <a:t>sociology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97"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HD:Users:admin:Desktop:Microsoft Office 2001:Templates:Presentations:Designs:Expedition</Template>
  <TotalTime>3172</TotalTime>
  <Words>1322</Words>
  <Application>Microsoft Office PowerPoint</Application>
  <PresentationFormat>On-screen Show (4:3)</PresentationFormat>
  <Paragraphs>118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Expedition</vt:lpstr>
      <vt:lpstr>PowerPoint Presentation</vt:lpstr>
      <vt:lpstr>Advances in Reading and Primary Education</vt:lpstr>
      <vt:lpstr>PowerPoint Presentation</vt:lpstr>
      <vt:lpstr>Reading Material</vt:lpstr>
      <vt:lpstr>PowerPoint Presentation</vt:lpstr>
      <vt:lpstr>Charles Baudelaire (1821-67)</vt:lpstr>
      <vt:lpstr>Social Theorists</vt:lpstr>
      <vt:lpstr>Emile Durkheim</vt:lpstr>
      <vt:lpstr>Auguste Comte </vt:lpstr>
      <vt:lpstr>Charles Darwin</vt:lpstr>
      <vt:lpstr>Science and Ethics</vt:lpstr>
      <vt:lpstr>PowerPoint Presentation</vt:lpstr>
      <vt:lpstr>Christianity Under Siege / Intellectual Skepticism</vt:lpstr>
      <vt:lpstr>Friedrich Nietzsche (1844-1900)</vt:lpstr>
      <vt:lpstr>Friedrich Nietzsche</vt:lpstr>
      <vt:lpstr>Conflict Between  Church and State</vt:lpstr>
      <vt:lpstr>PowerPoint Presentation</vt:lpstr>
      <vt:lpstr>Catholicism</vt:lpstr>
      <vt:lpstr>Christian Socialism</vt:lpstr>
    </vt:vector>
  </TitlesOfParts>
  <Company>GEX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Reading and Primary Education</dc:title>
  <dc:creator>J. Russell</dc:creator>
  <cp:lastModifiedBy>Trevor Griffin</cp:lastModifiedBy>
  <cp:revision>51</cp:revision>
  <dcterms:created xsi:type="dcterms:W3CDTF">2006-06-26T20:13:40Z</dcterms:created>
  <dcterms:modified xsi:type="dcterms:W3CDTF">2016-01-15T02:04:18Z</dcterms:modified>
</cp:coreProperties>
</file>