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8"/>
  </p:notesMasterIdLst>
  <p:sldIdLst>
    <p:sldId id="285" r:id="rId2"/>
    <p:sldId id="273" r:id="rId3"/>
    <p:sldId id="274" r:id="rId4"/>
    <p:sldId id="275" r:id="rId5"/>
    <p:sldId id="276" r:id="rId6"/>
    <p:sldId id="277" r:id="rId7"/>
    <p:sldId id="278" r:id="rId8"/>
    <p:sldId id="279" r:id="rId9"/>
    <p:sldId id="299" r:id="rId10"/>
    <p:sldId id="280" r:id="rId11"/>
    <p:sldId id="281" r:id="rId12"/>
    <p:sldId id="282" r:id="rId13"/>
    <p:sldId id="283" r:id="rId14"/>
    <p:sldId id="300" r:id="rId15"/>
    <p:sldId id="284" r:id="rId16"/>
    <p:sldId id="301"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1" autoAdjust="0"/>
    <p:restoredTop sz="90994" autoAdjust="0"/>
  </p:normalViewPr>
  <p:slideViewPr>
    <p:cSldViewPr>
      <p:cViewPr varScale="1">
        <p:scale>
          <a:sx n="67" d="100"/>
          <a:sy n="67" d="100"/>
        </p:scale>
        <p:origin x="-1230" y="-96"/>
      </p:cViewPr>
      <p:guideLst>
        <p:guide orient="horz" pos="2160"/>
        <p:guide pos="2880"/>
      </p:guideLst>
    </p:cSldViewPr>
  </p:slideViewPr>
  <p:outlineViewPr>
    <p:cViewPr>
      <p:scale>
        <a:sx n="33" d="100"/>
        <a:sy n="33" d="100"/>
      </p:scale>
      <p:origin x="48" y="277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0B5AF20-FC8F-4850-8FEB-558B2F16AC82}" type="datetime1">
              <a:rPr lang="en-US"/>
              <a:pPr/>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AFFB35-CEE2-458A-8427-2ED38CA7FBC2}" type="slidenum">
              <a:rPr lang="en-US"/>
              <a:pPr/>
              <a:t>‹#›</a:t>
            </a:fld>
            <a:endParaRPr lang="en-US"/>
          </a:p>
        </p:txBody>
      </p:sp>
    </p:spTree>
    <p:extLst>
      <p:ext uri="{BB962C8B-B14F-4D97-AF65-F5344CB8AC3E}">
        <p14:creationId xmlns:p14="http://schemas.microsoft.com/office/powerpoint/2010/main" val="22422365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Beatrice and Sidney Webb. These most influential British Fabian Socialists, shown in a photograph from the late 1920s, wrote many books on governmental and economic matters, served on special parliamentary commissions, and agitated for the enactment of socialist policies.</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CORBIS/</a:t>
            </a:r>
            <a:r>
              <a:rPr lang="en-US" sz="500" dirty="0" err="1" smtClean="0">
                <a:latin typeface="Arial" charset="0"/>
                <a:ea typeface="ＭＳ Ｐゴシック" pitchFamily="1" charset="-128"/>
              </a:rPr>
              <a:t>Bettmann</a:t>
            </a:r>
            <a:endParaRPr lang="en-US" sz="500" dirty="0" smtClean="0">
              <a:latin typeface="Arial" charset="0"/>
              <a:ea typeface="ＭＳ Ｐゴシック" pitchFamily="1" charset="-128"/>
            </a:endParaRPr>
          </a:p>
          <a:p>
            <a:pPr eaLnBrk="1" hangingPunct="1">
              <a:spcBef>
                <a:spcPct val="0"/>
              </a:spcBef>
            </a:pPr>
            <a:endParaRPr lang="en-US" dirty="0" smtClean="0">
              <a:ea typeface="ＭＳ Ｐゴシック" pitchFamily="1"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7BFAEBA2-D10E-4B58-BE5F-798FB4329E77}" type="slidenum">
              <a:rPr lang="en-US"/>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In this photograph taken in 1895, Lenin sits at the table among a group of other young Russian radicals from Saint Petersburg.</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CORBIS/Bettmann</a:t>
            </a:r>
          </a:p>
          <a:p>
            <a:pPr eaLnBrk="1" hangingPunct="1">
              <a:spcBef>
                <a:spcPct val="0"/>
              </a:spcBef>
            </a:pPr>
            <a:endParaRPr lang="en-US" smtClean="0">
              <a:ea typeface="ＭＳ Ｐゴシック" pitchFamily="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97489D24-B6AB-4352-9A11-54559EDD9536}" type="slidenum">
              <a:rPr lang="en-US"/>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eaLnBrk="1" hangingPunct="1">
              <a:spcBef>
                <a:spcPct val="0"/>
              </a:spcBef>
            </a:pPr>
            <a:r>
              <a:rPr lang="en-US" b="1" smtClean="0">
                <a:latin typeface="Arial" charset="0"/>
                <a:ea typeface="ＭＳ Ｐゴシック" pitchFamily="1" charset="-128"/>
              </a:rPr>
              <a:t>Bloody Sunday, St. Petersburg 1905</a:t>
            </a:r>
            <a:r>
              <a:rPr lang="en-US" smtClean="0">
                <a:latin typeface="Arial" charset="0"/>
                <a:ea typeface="ＭＳ Ｐゴシック" pitchFamily="1" charset="-128"/>
              </a:rPr>
              <a:t> On Bloody Sunday, January 22, 1905, troops of Tsar Nicholas II fired on a peaceful procession of workers at the Winter Palace who sought to present a petition for better working and living conditions. The scene portrayed here depicts one of the enduring images of events leading to the subsequent Russian Revolutions of 1905 and 1917. It figured in at least two movies: the 1925 anti-tsarist Soviet silent film called “The Ninth of January,” and “Nicholas and Alexandra,” the lavish 1971 movie that was sympathetic to the tsar and blamed Bloody Sunday on frightened and incompetent officials. While Nicholas had not ordered the troops to fire and was not even in St. Petersburg on Bloody Sunday, the event all but destroyed any chance of reconciliation between the tsarist government and the Russian working class.</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Bildarchiv Preussischer Kulturbesitz</a:t>
            </a:r>
          </a:p>
          <a:p>
            <a:pPr eaLnBrk="1" hangingPunct="1">
              <a:spcBef>
                <a:spcPct val="0"/>
              </a:spcBef>
            </a:pPr>
            <a:endParaRPr lang="en-US" smtClean="0">
              <a:ea typeface="ＭＳ Ｐゴシック" pitchFamily="1"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24F5592E-61B7-46BC-BE2E-2C0A6482D634}"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a:srcRect/>
            <a:stretch>
              <a:fillRect/>
            </a:stretch>
          </p:blipFill>
          <p:spPr bwMode="auto">
            <a:xfrm>
              <a:off x="2208" y="3600"/>
              <a:ext cx="1800" cy="60"/>
            </a:xfrm>
            <a:prstGeom prst="rect">
              <a:avLst/>
            </a:prstGeom>
            <a:noFill/>
            <a:ln w="9525">
              <a:noFill/>
              <a:miter lim="800000"/>
              <a:headEnd/>
              <a:tailEnd/>
            </a:ln>
          </p:spPr>
        </p:pic>
      </p:grpSp>
      <p:sp>
        <p:nvSpPr>
          <p:cNvPr id="59394"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59395"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a:xfrm>
            <a:off x="914400" y="6400800"/>
            <a:ext cx="1905000" cy="457200"/>
          </a:xfrm>
        </p:spPr>
        <p:txBody>
          <a:bodyPr anchorCtr="0"/>
          <a:lstStyle>
            <a:lvl1pPr>
              <a:defRPr/>
            </a:lvl1pPr>
          </a:lstStyle>
          <a:p>
            <a:endParaRPr lang="en-US"/>
          </a:p>
        </p:txBody>
      </p:sp>
      <p:sp>
        <p:nvSpPr>
          <p:cNvPr id="8" name="Rectangle 6"/>
          <p:cNvSpPr>
            <a:spLocks noGrp="1" noChangeArrowheads="1"/>
          </p:cNvSpPr>
          <p:nvPr>
            <p:ph type="sldNum" sz="quarter" idx="11"/>
          </p:nvPr>
        </p:nvSpPr>
        <p:spPr/>
        <p:txBody>
          <a:bodyPr anchorCtr="0"/>
          <a:lstStyle>
            <a:lvl1pPr>
              <a:defRPr/>
            </a:lvl1pPr>
          </a:lstStyle>
          <a:p>
            <a:fld id="{E357FF8A-49AB-400F-8697-9C009F01456D}" type="slidenum">
              <a:rPr lang="en-US"/>
              <a:pPr/>
              <a:t>‹#›</a:t>
            </a:fld>
            <a:endParaRPr lang="en-US"/>
          </a:p>
        </p:txBody>
      </p:sp>
      <p:sp>
        <p:nvSpPr>
          <p:cNvPr id="9"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0F435A85-F068-4C86-8CBF-86C7D8F05137}"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F4B1B436-A2E8-4771-BD66-68C17BE5F2DB}"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50933AC1-8F23-43F8-BCA4-20A533B342E5}"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263DC81-01B7-47BC-9FFE-669B896D6C43}"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CAD6EF6B-2B00-4F03-8605-CD1474C9D87B}" type="slidenum">
              <a:rPr lang="en-US"/>
              <a:pPr/>
              <a:t>‹#›</a:t>
            </a:fld>
            <a:endParaRPr lang="en-US"/>
          </a:p>
        </p:txBody>
      </p:sp>
      <p:sp>
        <p:nvSpPr>
          <p:cNvPr id="7"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7580DA8C-7335-4335-8A87-D9A8ADDD5438}" type="slidenum">
              <a:rPr lang="en-US"/>
              <a:pPr/>
              <a:t>‹#›</a:t>
            </a:fld>
            <a:endParaRPr lang="en-US"/>
          </a:p>
        </p:txBody>
      </p:sp>
      <p:sp>
        <p:nvSpPr>
          <p:cNvPr id="9"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D1088D2A-0885-4A3C-B735-3E49C972C0D8}" type="slidenum">
              <a:rPr lang="en-US"/>
              <a:pPr/>
              <a:t>‹#›</a:t>
            </a:fld>
            <a:endParaRPr lang="en-US"/>
          </a:p>
        </p:txBody>
      </p:sp>
      <p:sp>
        <p:nvSpPr>
          <p:cNvPr id="5"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319FE896-E3F3-4F80-B3E1-F988C8927D64}" type="slidenum">
              <a:rPr lang="en-US"/>
              <a:pPr/>
              <a:t>‹#›</a:t>
            </a:fld>
            <a:endParaRPr lang="en-US"/>
          </a:p>
        </p:txBody>
      </p:sp>
      <p:sp>
        <p:nvSpPr>
          <p:cNvPr id="4"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0C459D47-BD89-45B9-96CE-E2D2DDDA39DD}" type="slidenum">
              <a:rPr lang="en-US"/>
              <a:pPr/>
              <a:t>‹#›</a:t>
            </a:fld>
            <a:endParaRPr lang="en-US"/>
          </a:p>
        </p:txBody>
      </p:sp>
      <p:sp>
        <p:nvSpPr>
          <p:cNvPr id="7"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2834468C-5A46-45AB-81F9-4C264A36925E}" type="slidenum">
              <a:rPr lang="en-US"/>
              <a:pPr/>
              <a:t>‹#›</a:t>
            </a:fld>
            <a:endParaRPr lang="en-US"/>
          </a:p>
        </p:txBody>
      </p:sp>
      <p:sp>
        <p:nvSpPr>
          <p:cNvPr id="7"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372"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latin typeface="Arial" charset="0"/>
              </a:defRPr>
            </a:lvl1pPr>
          </a:lstStyle>
          <a:p>
            <a:endParaRPr lang="en-US"/>
          </a:p>
        </p:txBody>
      </p:sp>
      <p:sp>
        <p:nvSpPr>
          <p:cNvPr id="58374"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charset="0"/>
              </a:defRPr>
            </a:lvl1pPr>
          </a:lstStyle>
          <a:p>
            <a:fld id="{56552A27-C6E0-4FA0-AE5F-073FDBD156B9}" type="slidenum">
              <a:rPr lang="en-US"/>
              <a:pPr/>
              <a:t>‹#›</a:t>
            </a:fld>
            <a:endParaRPr lang="en-US"/>
          </a:p>
        </p:txBody>
      </p:sp>
      <p:sp>
        <p:nvSpPr>
          <p:cNvPr id="1030"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8"/>
          <p:cNvSpPr>
            <a:spLocks noGrp="1"/>
          </p:cNvSpPr>
          <p:nvPr userDrawn="1">
            <p:ph type="ftr" sz="quarter" idx="3"/>
          </p:nvPr>
        </p:nvSpPr>
        <p:spPr>
          <a:xfrm>
            <a:off x="2743200" y="6705600"/>
            <a:ext cx="4267200" cy="152400"/>
          </a:xfrm>
          <a:prstGeom prst="rect">
            <a:avLst/>
          </a:prstGeom>
          <a:noFill/>
        </p:spPr>
        <p:txBody>
          <a:bodyPr vert="horz" wrap="square" lIns="91440" tIns="45720" rIns="91440" bIns="45720" numCol="1" anchor="t" anchorCtr="0" compatLnSpc="1">
            <a:prstTxWarp prst="textNoShape">
              <a:avLst/>
            </a:prstTxWarp>
          </a:bodyPr>
          <a:lstStyle>
            <a:lvl1pPr algn="ctr">
              <a:defRPr sz="600">
                <a:solidFill>
                  <a:schemeClr val="tx2"/>
                </a:solidFill>
                <a:latin typeface="Arial" charset="0"/>
                <a:cs typeface="Arial" charset="0"/>
              </a:defRPr>
            </a:lvl1pPr>
          </a:lstStyle>
          <a:p>
            <a:r>
              <a:rPr lang="en-US"/>
              <a:t>Copyright © 2010 Pearson Education, Inc., Upper Saddle River, NJ 07458. All rights reserved.</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l" rtl="0" fontAlgn="base">
        <a:spcBef>
          <a:spcPct val="0"/>
        </a:spcBef>
        <a:spcAft>
          <a:spcPct val="0"/>
        </a:spcAft>
        <a:defRPr sz="4400">
          <a:solidFill>
            <a:schemeClr val="tx2"/>
          </a:solidFill>
          <a:latin typeface="Times New Roman" pitchFamily="-97" charset="0"/>
        </a:defRPr>
      </a:lvl6pPr>
      <a:lvl7pPr marL="914400" algn="l" rtl="0" fontAlgn="base">
        <a:spcBef>
          <a:spcPct val="0"/>
        </a:spcBef>
        <a:spcAft>
          <a:spcPct val="0"/>
        </a:spcAft>
        <a:defRPr sz="4400">
          <a:solidFill>
            <a:schemeClr val="tx2"/>
          </a:solidFill>
          <a:latin typeface="Times New Roman" pitchFamily="-97" charset="0"/>
        </a:defRPr>
      </a:lvl7pPr>
      <a:lvl8pPr marL="1371600" algn="l" rtl="0" fontAlgn="base">
        <a:spcBef>
          <a:spcPct val="0"/>
        </a:spcBef>
        <a:spcAft>
          <a:spcPct val="0"/>
        </a:spcAft>
        <a:defRPr sz="4400">
          <a:solidFill>
            <a:schemeClr val="tx2"/>
          </a:solidFill>
          <a:latin typeface="Times New Roman" pitchFamily="-97" charset="0"/>
        </a:defRPr>
      </a:lvl8pPr>
      <a:lvl9pPr marL="1828800" algn="l"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lr>
          <a:schemeClr val="accent2"/>
        </a:buClr>
        <a:buFont typeface="Wingdings" pitchFamily="1" charset="2"/>
        <a:buBlip>
          <a:blip r:embed="rId16"/>
        </a:buBlip>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5pPr>
      <a:lvl6pPr marL="25146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6pPr>
      <a:lvl7pPr marL="29718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7pPr>
      <a:lvl8pPr marL="34290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8pPr>
      <a:lvl9pPr marL="38862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85800" y="4191000"/>
            <a:ext cx="8458200" cy="20732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a:r>
              <a:rPr lang="en-US" sz="7000"/>
              <a:t>Chapter 23</a:t>
            </a:r>
          </a:p>
          <a:p>
            <a:pPr algn="ctr"/>
            <a:r>
              <a:rPr lang="en-US" sz="3000"/>
              <a:t>The Building of European Supremacy:</a:t>
            </a:r>
          </a:p>
          <a:p>
            <a:pPr algn="ctr"/>
            <a:r>
              <a:rPr lang="en-US" sz="3000"/>
              <a:t>Society and Politics to World War I</a:t>
            </a:r>
            <a:endParaRPr lang="en-US" sz="1800"/>
          </a:p>
        </p:txBody>
      </p:sp>
      <p:pic>
        <p:nvPicPr>
          <p:cNvPr id="5" name="Picture 5"/>
          <p:cNvPicPr>
            <a:picLocks noChangeAspect="1"/>
          </p:cNvPicPr>
          <p:nvPr/>
        </p:nvPicPr>
        <p:blipFill>
          <a:blip r:embed="rId2"/>
          <a:srcRect/>
          <a:stretch>
            <a:fillRect/>
          </a:stretch>
        </p:blipFill>
        <p:spPr bwMode="auto">
          <a:xfrm>
            <a:off x="2895600" y="228600"/>
            <a:ext cx="4114800" cy="385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pPr eaLnBrk="1" hangingPunct="1"/>
            <a:r>
              <a:rPr lang="en-US" dirty="0" smtClean="0">
                <a:ea typeface="ＭＳ Ｐゴシック" pitchFamily="1" charset="-128"/>
              </a:rPr>
              <a:t>French Opportunism Rejected</a:t>
            </a:r>
          </a:p>
        </p:txBody>
      </p:sp>
      <p:sp>
        <p:nvSpPr>
          <p:cNvPr id="64515" name="Rectangle 5"/>
          <p:cNvSpPr>
            <a:spLocks noGrp="1" noChangeArrowheads="1"/>
          </p:cNvSpPr>
          <p:nvPr>
            <p:ph type="body" idx="1"/>
          </p:nvPr>
        </p:nvSpPr>
        <p:spPr/>
        <p:txBody>
          <a:bodyPr/>
          <a:lstStyle/>
          <a:p>
            <a:pPr eaLnBrk="1" hangingPunct="1"/>
            <a:r>
              <a:rPr lang="en-US" b="1" dirty="0" smtClean="0">
                <a:ea typeface="ＭＳ Ｐゴシック" pitchFamily="1" charset="-128"/>
              </a:rPr>
              <a:t>Opportunism</a:t>
            </a:r>
            <a:r>
              <a:rPr lang="en-US" dirty="0" smtClean="0">
                <a:ea typeface="ＭＳ Ｐゴシック" pitchFamily="1" charset="-128"/>
              </a:rPr>
              <a:t> – participation by socialists in the cabinets is rejected by Congress</a:t>
            </a:r>
          </a:p>
          <a:p>
            <a:pPr eaLnBrk="1" hangingPunct="1"/>
            <a:r>
              <a:rPr lang="en-US" dirty="0" smtClean="0">
                <a:ea typeface="ＭＳ Ｐゴシック" pitchFamily="1" charset="-128"/>
              </a:rPr>
              <a:t>French socialists form their own party</a:t>
            </a:r>
          </a:p>
          <a:p>
            <a:pPr eaLnBrk="1" hangingPunct="1"/>
            <a:r>
              <a:rPr lang="en-US" dirty="0" smtClean="0">
                <a:ea typeface="ＭＳ Ｐゴシック" pitchFamily="1" charset="-128"/>
              </a:rPr>
              <a:t>French workers often voted Socialist, but avoided political action</a:t>
            </a:r>
          </a:p>
          <a:p>
            <a:pPr eaLnBrk="1" hangingPunct="1"/>
            <a:r>
              <a:rPr lang="en-US" dirty="0" smtClean="0">
                <a:ea typeface="ＭＳ Ｐゴシック" pitchFamily="1" charset="-128"/>
              </a:rPr>
              <a:t>Non-socialist labor unions looked to strikes as their main labor tactic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1066800" y="304800"/>
            <a:ext cx="7772400" cy="1143000"/>
          </a:xfrm>
        </p:spPr>
        <p:txBody>
          <a:bodyPr/>
          <a:lstStyle/>
          <a:p>
            <a:pPr eaLnBrk="1" hangingPunct="1"/>
            <a:r>
              <a:rPr lang="en-US" dirty="0" smtClean="0">
                <a:ea typeface="ＭＳ Ｐゴシック" pitchFamily="1" charset="-128"/>
              </a:rPr>
              <a:t>Social Democrats and Revisionism in Germany</a:t>
            </a:r>
          </a:p>
        </p:txBody>
      </p:sp>
      <p:sp>
        <p:nvSpPr>
          <p:cNvPr id="65539" name="Rectangle 5"/>
          <p:cNvSpPr>
            <a:spLocks noGrp="1" noChangeArrowheads="1"/>
          </p:cNvSpPr>
          <p:nvPr>
            <p:ph type="body" idx="1"/>
          </p:nvPr>
        </p:nvSpPr>
        <p:spPr>
          <a:xfrm>
            <a:off x="1062038" y="1524000"/>
            <a:ext cx="7769225" cy="4113213"/>
          </a:xfrm>
        </p:spPr>
        <p:txBody>
          <a:bodyPr/>
          <a:lstStyle/>
          <a:p>
            <a:pPr eaLnBrk="1" hangingPunct="1">
              <a:lnSpc>
                <a:spcPct val="90000"/>
              </a:lnSpc>
            </a:pPr>
            <a:r>
              <a:rPr lang="en-US" sz="2400" dirty="0" smtClean="0">
                <a:ea typeface="ＭＳ Ｐゴシック" pitchFamily="1" charset="-128"/>
              </a:rPr>
              <a:t>Bismarck represses </a:t>
            </a:r>
            <a:r>
              <a:rPr lang="en-US" sz="2400" b="1" dirty="0" smtClean="0">
                <a:ea typeface="ＭＳ Ｐゴシック" pitchFamily="1" charset="-128"/>
              </a:rPr>
              <a:t>German Social Democratic Party (SPD)</a:t>
            </a:r>
          </a:p>
          <a:p>
            <a:pPr lvl="1" eaLnBrk="1" hangingPunct="1">
              <a:lnSpc>
                <a:spcPct val="90000"/>
              </a:lnSpc>
            </a:pPr>
            <a:r>
              <a:rPr lang="en-US" sz="2000" dirty="0" smtClean="0">
                <a:ea typeface="ＭＳ Ｐゴシック" pitchFamily="1" charset="-128"/>
              </a:rPr>
              <a:t>Anti-socialist laws passed by Reichstag actually strengthen the numbers of the (SPD)</a:t>
            </a:r>
          </a:p>
          <a:p>
            <a:pPr lvl="1" eaLnBrk="1" hangingPunct="1">
              <a:lnSpc>
                <a:spcPct val="90000"/>
              </a:lnSpc>
            </a:pPr>
            <a:r>
              <a:rPr lang="en-US" sz="2000" dirty="0" smtClean="0">
                <a:ea typeface="ＭＳ Ｐゴシック" pitchFamily="1" charset="-128"/>
              </a:rPr>
              <a:t>Passes programs such as accident insurance, disability and old age pensions as a conservative alternative to socialist policies</a:t>
            </a:r>
          </a:p>
          <a:p>
            <a:pPr eaLnBrk="1" hangingPunct="1">
              <a:lnSpc>
                <a:spcPct val="90000"/>
              </a:lnSpc>
            </a:pPr>
            <a:r>
              <a:rPr lang="en-US" sz="2400" b="1" dirty="0" smtClean="0">
                <a:ea typeface="ＭＳ Ｐゴシック" pitchFamily="1" charset="-128"/>
              </a:rPr>
              <a:t>The Erfurt Program</a:t>
            </a:r>
            <a:r>
              <a:rPr lang="en-US" sz="2400" dirty="0" smtClean="0">
                <a:ea typeface="ＭＳ Ｐゴシック" pitchFamily="1" charset="-128"/>
              </a:rPr>
              <a:t> – supported Marxist ideas of the collapse of capitalism, but wanted to pursue goals through legislative action, not revolution</a:t>
            </a:r>
          </a:p>
          <a:p>
            <a:pPr eaLnBrk="1" hangingPunct="1">
              <a:lnSpc>
                <a:spcPct val="90000"/>
              </a:lnSpc>
            </a:pPr>
            <a:r>
              <a:rPr lang="en-US" sz="2400" b="1" dirty="0" smtClean="0">
                <a:ea typeface="ＭＳ Ｐゴシック" pitchFamily="1" charset="-128"/>
              </a:rPr>
              <a:t>Revisionism</a:t>
            </a:r>
            <a:r>
              <a:rPr lang="en-US" sz="2400" dirty="0" smtClean="0">
                <a:ea typeface="ＭＳ Ｐゴシック" pitchFamily="1" charset="-128"/>
              </a:rPr>
              <a:t> – German socialists’ ideas of achieving humane social equality without having a revolution founded by </a:t>
            </a:r>
            <a:r>
              <a:rPr lang="en-US" sz="2400" b="1" dirty="0" smtClean="0">
                <a:ea typeface="ＭＳ Ｐゴシック" pitchFamily="1" charset="-128"/>
              </a:rPr>
              <a:t>Eduard Bernstein</a:t>
            </a:r>
          </a:p>
          <a:p>
            <a:pPr eaLnBrk="1" hangingPunct="1">
              <a:lnSpc>
                <a:spcPct val="90000"/>
              </a:lnSpc>
            </a:pPr>
            <a:r>
              <a:rPr lang="en-US" sz="2400" dirty="0" smtClean="0">
                <a:ea typeface="ＭＳ Ｐゴシック" pitchFamily="1" charset="-128"/>
              </a:rPr>
              <a:t>Critics of Revisionism felt that evolution towards socialism would not work in militaristic, authoritative Germany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1066800" y="76200"/>
            <a:ext cx="7772400" cy="1143000"/>
          </a:xfrm>
        </p:spPr>
        <p:txBody>
          <a:bodyPr/>
          <a:lstStyle/>
          <a:p>
            <a:pPr eaLnBrk="1" hangingPunct="1"/>
            <a:r>
              <a:rPr lang="en-US" dirty="0" smtClean="0">
                <a:ea typeface="ＭＳ Ｐゴシック" pitchFamily="1" charset="-128"/>
              </a:rPr>
              <a:t>Industrial Growth in Russia</a:t>
            </a:r>
          </a:p>
        </p:txBody>
      </p:sp>
      <p:sp>
        <p:nvSpPr>
          <p:cNvPr id="66563" name="Rectangle 5"/>
          <p:cNvSpPr>
            <a:spLocks noGrp="1" noChangeArrowheads="1"/>
          </p:cNvSpPr>
          <p:nvPr>
            <p:ph type="body" idx="1"/>
          </p:nvPr>
        </p:nvSpPr>
        <p:spPr>
          <a:xfrm>
            <a:off x="1062038" y="1462088"/>
            <a:ext cx="7769225" cy="4113212"/>
          </a:xfrm>
        </p:spPr>
        <p:txBody>
          <a:bodyPr/>
          <a:lstStyle/>
          <a:p>
            <a:pPr eaLnBrk="1" hangingPunct="1">
              <a:lnSpc>
                <a:spcPct val="90000"/>
              </a:lnSpc>
            </a:pPr>
            <a:r>
              <a:rPr lang="en-US" sz="2200" b="1" dirty="0" smtClean="0">
                <a:ea typeface="ＭＳ Ｐゴシック" pitchFamily="1" charset="-128"/>
              </a:rPr>
              <a:t>Count Sergei Witte</a:t>
            </a:r>
            <a:r>
              <a:rPr lang="en-US" sz="2200" dirty="0" smtClean="0">
                <a:ea typeface="ＭＳ Ｐゴシック" pitchFamily="1" charset="-128"/>
              </a:rPr>
              <a:t> – first Russian minister of communications and later finance minister, wanted to modernize Russian economy through:</a:t>
            </a:r>
            <a:endParaRPr lang="en-US" sz="2000" dirty="0" smtClean="0">
              <a:ea typeface="ＭＳ Ｐゴシック" pitchFamily="1" charset="-128"/>
            </a:endParaRPr>
          </a:p>
          <a:p>
            <a:pPr lvl="1" eaLnBrk="1" hangingPunct="1">
              <a:lnSpc>
                <a:spcPct val="90000"/>
              </a:lnSpc>
            </a:pPr>
            <a:r>
              <a:rPr lang="en-US" sz="2000" dirty="0" smtClean="0">
                <a:ea typeface="ＭＳ Ｐゴシック" pitchFamily="1" charset="-128"/>
              </a:rPr>
              <a:t>Economic development</a:t>
            </a:r>
          </a:p>
          <a:p>
            <a:pPr lvl="1" eaLnBrk="1" hangingPunct="1">
              <a:lnSpc>
                <a:spcPct val="90000"/>
              </a:lnSpc>
            </a:pPr>
            <a:r>
              <a:rPr lang="en-US" sz="2000" dirty="0" smtClean="0">
                <a:ea typeface="ＭＳ Ｐゴシック" pitchFamily="1" charset="-128"/>
              </a:rPr>
              <a:t>Protective tariffs</a:t>
            </a:r>
          </a:p>
          <a:p>
            <a:pPr lvl="1" eaLnBrk="1" hangingPunct="1">
              <a:lnSpc>
                <a:spcPct val="90000"/>
              </a:lnSpc>
            </a:pPr>
            <a:r>
              <a:rPr lang="en-US" sz="2000" dirty="0" smtClean="0">
                <a:ea typeface="ＭＳ Ｐゴシック" pitchFamily="1" charset="-128"/>
              </a:rPr>
              <a:t>High taxes </a:t>
            </a:r>
          </a:p>
          <a:p>
            <a:pPr lvl="1" eaLnBrk="1" hangingPunct="1">
              <a:lnSpc>
                <a:spcPct val="90000"/>
              </a:lnSpc>
            </a:pPr>
            <a:r>
              <a:rPr lang="en-US" sz="2000" dirty="0" smtClean="0">
                <a:ea typeface="ＭＳ Ｐゴシック" pitchFamily="1" charset="-128"/>
              </a:rPr>
              <a:t>Russian currency on gold standard</a:t>
            </a:r>
          </a:p>
          <a:p>
            <a:pPr eaLnBrk="1" hangingPunct="1">
              <a:lnSpc>
                <a:spcPct val="90000"/>
              </a:lnSpc>
            </a:pPr>
            <a:r>
              <a:rPr lang="en-US" sz="2200" dirty="0" smtClean="0">
                <a:ea typeface="ＭＳ Ｐゴシック" pitchFamily="1" charset="-128"/>
              </a:rPr>
              <a:t>Steel, iron, and textile industries expand as Trans-Siberian Railroad is completed (1903)</a:t>
            </a:r>
          </a:p>
          <a:p>
            <a:pPr eaLnBrk="1" hangingPunct="1">
              <a:lnSpc>
                <a:spcPct val="90000"/>
              </a:lnSpc>
            </a:pPr>
            <a:r>
              <a:rPr lang="en-US" sz="2200" dirty="0" smtClean="0">
                <a:ea typeface="ＭＳ Ｐゴシック" pitchFamily="1" charset="-128"/>
              </a:rPr>
              <a:t>Social unrest – growth of industry does not improve lives of the peasants, many of whom have to work on the land of prosperous farmers known as </a:t>
            </a:r>
            <a:r>
              <a:rPr lang="en-US" sz="2200" b="1" dirty="0" smtClean="0">
                <a:ea typeface="ＭＳ Ｐゴシック" pitchFamily="1" charset="-128"/>
              </a:rPr>
              <a:t>kulaks</a:t>
            </a:r>
            <a:endParaRPr lang="en-US" sz="2200" dirty="0" smtClean="0">
              <a:ea typeface="ＭＳ Ｐゴシック" pitchFamily="1" charset="-128"/>
            </a:endParaRPr>
          </a:p>
          <a:p>
            <a:pPr eaLnBrk="1" hangingPunct="1">
              <a:lnSpc>
                <a:spcPct val="90000"/>
              </a:lnSpc>
            </a:pPr>
            <a:r>
              <a:rPr lang="en-US" sz="2200" dirty="0" smtClean="0">
                <a:ea typeface="ＭＳ Ｐゴシック" pitchFamily="1" charset="-128"/>
              </a:rPr>
              <a:t>Liberal party formed by the local councils (</a:t>
            </a:r>
            <a:r>
              <a:rPr lang="en-US" sz="2200" b="1" dirty="0" err="1" smtClean="0">
                <a:ea typeface="ＭＳ Ｐゴシック" pitchFamily="1" charset="-128"/>
              </a:rPr>
              <a:t>zemstvos</a:t>
            </a:r>
            <a:r>
              <a:rPr lang="en-US" sz="2200" dirty="0" smtClean="0">
                <a:ea typeface="ＭＳ Ｐゴシック" pitchFamily="1" charset="-128"/>
              </a:rPr>
              <a:t>) wanted a constitutional monarchy to further civil liberties and social progress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1066800" y="596900"/>
            <a:ext cx="7772400" cy="1143000"/>
          </a:xfrm>
        </p:spPr>
        <p:txBody>
          <a:bodyPr/>
          <a:lstStyle/>
          <a:p>
            <a:pPr eaLnBrk="1" hangingPunct="1"/>
            <a:r>
              <a:rPr lang="en-US" b="1" dirty="0" smtClean="0">
                <a:ea typeface="ＭＳ Ｐゴシック" pitchFamily="1" charset="-128"/>
              </a:rPr>
              <a:t>Vladimir Lenin</a:t>
            </a:r>
            <a:r>
              <a:rPr lang="en-US" dirty="0" smtClean="0">
                <a:ea typeface="ＭＳ Ｐゴシック" pitchFamily="1" charset="-128"/>
              </a:rPr>
              <a:t> – future leader of the communist revolution</a:t>
            </a:r>
          </a:p>
        </p:txBody>
      </p:sp>
      <p:sp>
        <p:nvSpPr>
          <p:cNvPr id="67587" name="Rectangle 5"/>
          <p:cNvSpPr>
            <a:spLocks noGrp="1" noChangeArrowheads="1"/>
          </p:cNvSpPr>
          <p:nvPr>
            <p:ph type="body" idx="1"/>
          </p:nvPr>
        </p:nvSpPr>
        <p:spPr>
          <a:xfrm>
            <a:off x="1062038" y="1982788"/>
            <a:ext cx="7769225" cy="4113212"/>
          </a:xfrm>
        </p:spPr>
        <p:txBody>
          <a:bodyPr/>
          <a:lstStyle/>
          <a:p>
            <a:pPr eaLnBrk="1" hangingPunct="1">
              <a:lnSpc>
                <a:spcPct val="90000"/>
              </a:lnSpc>
            </a:pPr>
            <a:r>
              <a:rPr lang="en-US" sz="2800" dirty="0" smtClean="0">
                <a:ea typeface="ＭＳ Ｐゴシック" pitchFamily="1" charset="-128"/>
              </a:rPr>
              <a:t>Led Social Democrats who rejected the German ideas of gradual socialism and called for a revolution</a:t>
            </a:r>
          </a:p>
          <a:p>
            <a:pPr eaLnBrk="1" hangingPunct="1">
              <a:lnSpc>
                <a:spcPct val="90000"/>
              </a:lnSpc>
            </a:pPr>
            <a:r>
              <a:rPr lang="en-US" sz="2800" b="1" dirty="0" smtClean="0">
                <a:ea typeface="ＭＳ Ｐゴシック" pitchFamily="1" charset="-128"/>
              </a:rPr>
              <a:t>Social Democratic Party</a:t>
            </a:r>
            <a:r>
              <a:rPr lang="en-US" sz="2800" dirty="0" smtClean="0">
                <a:ea typeface="ＭＳ Ｐゴシック" pitchFamily="1" charset="-128"/>
              </a:rPr>
              <a:t> split into two:</a:t>
            </a:r>
          </a:p>
          <a:p>
            <a:pPr lvl="1" eaLnBrk="1" hangingPunct="1">
              <a:lnSpc>
                <a:spcPct val="90000"/>
              </a:lnSpc>
            </a:pPr>
            <a:r>
              <a:rPr lang="en-US" sz="2400" dirty="0" smtClean="0">
                <a:ea typeface="ＭＳ Ｐゴシック" pitchFamily="1" charset="-128"/>
              </a:rPr>
              <a:t>Lenin’s faction, the majority or </a:t>
            </a:r>
            <a:r>
              <a:rPr lang="en-US" sz="2400" b="1" dirty="0" smtClean="0">
                <a:ea typeface="ＭＳ Ｐゴシック" pitchFamily="1" charset="-128"/>
              </a:rPr>
              <a:t>Bolsheviks</a:t>
            </a:r>
          </a:p>
          <a:p>
            <a:pPr lvl="1" eaLnBrk="1" hangingPunct="1">
              <a:lnSpc>
                <a:spcPct val="90000"/>
              </a:lnSpc>
            </a:pPr>
            <a:r>
              <a:rPr lang="en-US" sz="2400" dirty="0" smtClean="0">
                <a:ea typeface="ＭＳ Ｐゴシック" pitchFamily="1" charset="-128"/>
              </a:rPr>
              <a:t>The moderate faction, the minority or the </a:t>
            </a:r>
            <a:r>
              <a:rPr lang="en-US" sz="2400" b="1" dirty="0" smtClean="0">
                <a:ea typeface="ＭＳ Ｐゴシック" pitchFamily="1" charset="-128"/>
              </a:rPr>
              <a:t>Mensheviks</a:t>
            </a:r>
          </a:p>
          <a:p>
            <a:pPr eaLnBrk="1" hangingPunct="1">
              <a:lnSpc>
                <a:spcPct val="90000"/>
              </a:lnSpc>
            </a:pPr>
            <a:r>
              <a:rPr lang="en-US" sz="2800" dirty="0" smtClean="0">
                <a:ea typeface="ＭＳ Ｐゴシック" pitchFamily="1" charset="-128"/>
              </a:rPr>
              <a:t>Wanted to unite workers and peasants to overthrow the tsar (idea came about in 1905, but revolution didn’t occur until 1917)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ch23_12"/>
          <p:cNvPicPr>
            <a:picLocks noChangeAspect="1" noChangeArrowheads="1"/>
          </p:cNvPicPr>
          <p:nvPr/>
        </p:nvPicPr>
        <p:blipFill>
          <a:blip r:embed="rId3"/>
          <a:srcRect/>
          <a:stretch>
            <a:fillRect/>
          </a:stretch>
        </p:blipFill>
        <p:spPr bwMode="auto">
          <a:xfrm>
            <a:off x="990600" y="649288"/>
            <a:ext cx="7848600" cy="552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1066800" y="0"/>
            <a:ext cx="7772400" cy="1143000"/>
          </a:xfrm>
        </p:spPr>
        <p:txBody>
          <a:bodyPr/>
          <a:lstStyle/>
          <a:p>
            <a:pPr eaLnBrk="1" hangingPunct="1"/>
            <a:r>
              <a:rPr lang="en-US" dirty="0" smtClean="0">
                <a:ea typeface="ＭＳ Ｐゴシック" pitchFamily="1" charset="-128"/>
              </a:rPr>
              <a:t>The Revolution of 1905</a:t>
            </a:r>
          </a:p>
        </p:txBody>
      </p:sp>
      <p:sp>
        <p:nvSpPr>
          <p:cNvPr id="70659" name="Rectangle 5"/>
          <p:cNvSpPr>
            <a:spLocks noGrp="1" noChangeArrowheads="1"/>
          </p:cNvSpPr>
          <p:nvPr>
            <p:ph type="body" idx="1"/>
          </p:nvPr>
        </p:nvSpPr>
        <p:spPr>
          <a:xfrm>
            <a:off x="1062038" y="1385888"/>
            <a:ext cx="7769225" cy="4113212"/>
          </a:xfrm>
        </p:spPr>
        <p:txBody>
          <a:bodyPr/>
          <a:lstStyle/>
          <a:p>
            <a:pPr eaLnBrk="1" hangingPunct="1">
              <a:lnSpc>
                <a:spcPct val="90000"/>
              </a:lnSpc>
            </a:pPr>
            <a:r>
              <a:rPr lang="en-US" sz="2000" b="1" dirty="0" smtClean="0">
                <a:ea typeface="ＭＳ Ｐゴシック" pitchFamily="1" charset="-128"/>
              </a:rPr>
              <a:t>Bloody Sunday</a:t>
            </a:r>
            <a:r>
              <a:rPr lang="en-US" sz="2000" dirty="0" smtClean="0">
                <a:ea typeface="ＭＳ Ｐゴシック" pitchFamily="1" charset="-128"/>
              </a:rPr>
              <a:t> – tsar’s troops violently put down a protest, leading to ordinary Russians no longer trusting the tsar</a:t>
            </a:r>
          </a:p>
          <a:p>
            <a:pPr eaLnBrk="1" hangingPunct="1">
              <a:lnSpc>
                <a:spcPct val="90000"/>
              </a:lnSpc>
            </a:pPr>
            <a:r>
              <a:rPr lang="en-US" sz="2000" dirty="0" smtClean="0">
                <a:ea typeface="ＭＳ Ｐゴシック" pitchFamily="1" charset="-128"/>
              </a:rPr>
              <a:t>Worker groups called the </a:t>
            </a:r>
            <a:r>
              <a:rPr lang="en-US" sz="2000" b="1" dirty="0" smtClean="0">
                <a:ea typeface="ＭＳ Ｐゴシック" pitchFamily="1" charset="-128"/>
              </a:rPr>
              <a:t>soviets</a:t>
            </a:r>
            <a:r>
              <a:rPr lang="en-US" sz="2000" dirty="0" smtClean="0">
                <a:ea typeface="ＭＳ Ｐゴシック" pitchFamily="1" charset="-128"/>
              </a:rPr>
              <a:t> – not the tsar – basically control city of St. Petersburg</a:t>
            </a:r>
          </a:p>
          <a:p>
            <a:pPr eaLnBrk="1" hangingPunct="1">
              <a:lnSpc>
                <a:spcPct val="90000"/>
              </a:lnSpc>
            </a:pPr>
            <a:r>
              <a:rPr lang="en-US" sz="2000" dirty="0" smtClean="0">
                <a:ea typeface="ＭＳ Ｐゴシック" pitchFamily="1" charset="-128"/>
              </a:rPr>
              <a:t>Nicholas II issues October Manifesto promising a constitutional government</a:t>
            </a:r>
          </a:p>
          <a:p>
            <a:pPr eaLnBrk="1" hangingPunct="1">
              <a:lnSpc>
                <a:spcPct val="90000"/>
              </a:lnSpc>
            </a:pPr>
            <a:r>
              <a:rPr lang="en-US" sz="2000" dirty="0" smtClean="0">
                <a:ea typeface="ＭＳ Ｐゴシック" pitchFamily="1" charset="-128"/>
              </a:rPr>
              <a:t>Representative body, the </a:t>
            </a:r>
            <a:r>
              <a:rPr lang="en-US" sz="2000" b="1" dirty="0" err="1" smtClean="0">
                <a:ea typeface="ＭＳ Ｐゴシック" pitchFamily="1" charset="-128"/>
              </a:rPr>
              <a:t>Duma</a:t>
            </a:r>
            <a:r>
              <a:rPr lang="en-US" sz="2000" dirty="0" smtClean="0">
                <a:ea typeface="ＭＳ Ｐゴシック" pitchFamily="1" charset="-128"/>
              </a:rPr>
              <a:t>, put into place in 1907 – conservative in nature, basically kept the power of the tsar in place</a:t>
            </a:r>
          </a:p>
          <a:p>
            <a:pPr eaLnBrk="1" hangingPunct="1">
              <a:lnSpc>
                <a:spcPct val="90000"/>
              </a:lnSpc>
            </a:pPr>
            <a:r>
              <a:rPr lang="en-US" sz="2000" b="1" dirty="0" smtClean="0">
                <a:ea typeface="ＭＳ Ｐゴシック" pitchFamily="1" charset="-128"/>
              </a:rPr>
              <a:t>Stolypin </a:t>
            </a:r>
            <a:r>
              <a:rPr lang="en-US" sz="2000" b="1" dirty="0" smtClean="0">
                <a:ea typeface="ＭＳ Ｐゴシック" pitchFamily="1" charset="-128"/>
              </a:rPr>
              <a:t>and Rasputin</a:t>
            </a:r>
            <a:endParaRPr lang="en-US" sz="2000" dirty="0" smtClean="0">
              <a:ea typeface="ＭＳ Ｐゴシック" pitchFamily="1" charset="-128"/>
            </a:endParaRPr>
          </a:p>
          <a:p>
            <a:pPr eaLnBrk="1" hangingPunct="1">
              <a:lnSpc>
                <a:spcPct val="90000"/>
              </a:lnSpc>
            </a:pPr>
            <a:r>
              <a:rPr lang="en-US" sz="2000" b="1" dirty="0" smtClean="0">
                <a:ea typeface="ＭＳ Ｐゴシック" pitchFamily="1" charset="-128"/>
              </a:rPr>
              <a:t>P.A. </a:t>
            </a:r>
            <a:r>
              <a:rPr lang="en-US" sz="2000" b="1" dirty="0" smtClean="0">
                <a:ea typeface="ＭＳ Ｐゴシック" pitchFamily="1" charset="-128"/>
              </a:rPr>
              <a:t>Stolypin</a:t>
            </a:r>
            <a:r>
              <a:rPr lang="en-US" sz="2000" dirty="0" smtClean="0">
                <a:ea typeface="ＭＳ Ｐゴシック" pitchFamily="1" charset="-128"/>
              </a:rPr>
              <a:t> </a:t>
            </a:r>
            <a:r>
              <a:rPr lang="en-US" sz="2000" dirty="0" smtClean="0">
                <a:ea typeface="ＭＳ Ｐゴシック" pitchFamily="1" charset="-128"/>
              </a:rPr>
              <a:t>– replaced Witte as finance minister</a:t>
            </a:r>
          </a:p>
          <a:p>
            <a:pPr lvl="1" eaLnBrk="1" hangingPunct="1">
              <a:lnSpc>
                <a:spcPct val="90000"/>
              </a:lnSpc>
            </a:pPr>
            <a:r>
              <a:rPr lang="en-US" sz="1800" dirty="0" smtClean="0">
                <a:ea typeface="ＭＳ Ｐゴシック" pitchFamily="1" charset="-128"/>
              </a:rPr>
              <a:t>Represses socialist rebellion, including execution of rebellious peasants</a:t>
            </a:r>
          </a:p>
          <a:p>
            <a:pPr lvl="1" eaLnBrk="1" hangingPunct="1">
              <a:lnSpc>
                <a:spcPct val="90000"/>
              </a:lnSpc>
            </a:pPr>
            <a:r>
              <a:rPr lang="en-US" sz="1800" dirty="0" smtClean="0">
                <a:ea typeface="ＭＳ Ｐゴシック" pitchFamily="1" charset="-128"/>
              </a:rPr>
              <a:t>Improves agricultural production by encouraging individual ownership</a:t>
            </a:r>
          </a:p>
          <a:p>
            <a:pPr lvl="1" eaLnBrk="1" hangingPunct="1">
              <a:lnSpc>
                <a:spcPct val="90000"/>
              </a:lnSpc>
            </a:pPr>
            <a:r>
              <a:rPr lang="en-US" sz="1800" dirty="0" smtClean="0">
                <a:ea typeface="ＭＳ Ｐゴシック" pitchFamily="1" charset="-128"/>
              </a:rPr>
              <a:t>Assassinated by a Social Revolutionary</a:t>
            </a:r>
          </a:p>
          <a:p>
            <a:pPr eaLnBrk="1" hangingPunct="1">
              <a:lnSpc>
                <a:spcPct val="90000"/>
              </a:lnSpc>
            </a:pPr>
            <a:r>
              <a:rPr lang="en-US" sz="2000" b="1" dirty="0" err="1" smtClean="0">
                <a:ea typeface="ＭＳ Ｐゴシック" pitchFamily="1" charset="-128"/>
              </a:rPr>
              <a:t>Grigory</a:t>
            </a:r>
            <a:r>
              <a:rPr lang="en-US" sz="2000" b="1" dirty="0" smtClean="0">
                <a:ea typeface="ＭＳ Ｐゴシック" pitchFamily="1" charset="-128"/>
              </a:rPr>
              <a:t> </a:t>
            </a:r>
            <a:r>
              <a:rPr lang="en-US" sz="2000" b="1" dirty="0" err="1" smtClean="0">
                <a:ea typeface="ＭＳ Ｐゴシック" pitchFamily="1" charset="-128"/>
              </a:rPr>
              <a:t>Efimovich</a:t>
            </a:r>
            <a:r>
              <a:rPr lang="en-US" sz="2000" b="1" dirty="0" smtClean="0">
                <a:ea typeface="ＭＳ Ｐゴシック" pitchFamily="1" charset="-128"/>
              </a:rPr>
              <a:t> Rasputin</a:t>
            </a:r>
            <a:r>
              <a:rPr lang="en-US" sz="2000" dirty="0" smtClean="0">
                <a:ea typeface="ＭＳ Ｐゴシック" pitchFamily="1" charset="-128"/>
              </a:rPr>
              <a:t> – replaced </a:t>
            </a:r>
            <a:r>
              <a:rPr lang="en-US" sz="2000" dirty="0" smtClean="0">
                <a:ea typeface="ＭＳ Ｐゴシック" pitchFamily="1" charset="-128"/>
              </a:rPr>
              <a:t>Stolypin </a:t>
            </a:r>
            <a:r>
              <a:rPr lang="en-US" sz="2000" dirty="0" smtClean="0">
                <a:ea typeface="ＭＳ Ｐゴシック" pitchFamily="1" charset="-128"/>
              </a:rPr>
              <a:t>because supposedly his wife could heal the tsar’s hemophiliac son; uncouth and strange, tsar’s power is undermined after 1911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ich23_13"/>
          <p:cNvPicPr>
            <a:picLocks noChangeAspect="1" noChangeArrowheads="1"/>
          </p:cNvPicPr>
          <p:nvPr/>
        </p:nvPicPr>
        <p:blipFill>
          <a:blip r:embed="rId3"/>
          <a:srcRect/>
          <a:stretch>
            <a:fillRect/>
          </a:stretch>
        </p:blipFill>
        <p:spPr bwMode="auto">
          <a:xfrm>
            <a:off x="1219200" y="555625"/>
            <a:ext cx="7439025" cy="5692775"/>
          </a:xfrm>
          <a:prstGeom prst="rect">
            <a:avLst/>
          </a:prstGeom>
          <a:noFill/>
          <a:ln w="9525">
            <a:noFill/>
            <a:miter lim="800000"/>
            <a:headEnd/>
            <a:tailEnd/>
          </a:ln>
        </p:spPr>
      </p:pic>
      <p:sp>
        <p:nvSpPr>
          <p:cNvPr id="71683" name="Rectangle 3"/>
          <p:cNvSpPr>
            <a:spLocks noChangeArrowheads="1"/>
          </p:cNvSpPr>
          <p:nvPr/>
        </p:nvSpPr>
        <p:spPr bwMode="auto">
          <a:xfrm>
            <a:off x="304800" y="3781425"/>
            <a:ext cx="8763000" cy="215900"/>
          </a:xfrm>
          <a:prstGeom prst="rect">
            <a:avLst/>
          </a:prstGeom>
          <a:noFill/>
          <a:ln w="9525">
            <a:noFill/>
            <a:miter lim="800000"/>
            <a:headEnd/>
            <a:tailEnd/>
          </a:ln>
        </p:spPr>
        <p:txBody>
          <a:bodyPr>
            <a:spAutoFit/>
          </a:bodyPr>
          <a:lstStyle/>
          <a:p>
            <a:pPr eaLnBrk="1" hangingPunct="1"/>
            <a:endParaRPr lang="en-US" sz="8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dirty="0" smtClean="0">
                <a:ea typeface="ＭＳ Ｐゴシック" pitchFamily="1" charset="-128"/>
              </a:rPr>
              <a:t>Jewish Citizenship</a:t>
            </a:r>
          </a:p>
        </p:txBody>
      </p:sp>
      <p:sp>
        <p:nvSpPr>
          <p:cNvPr id="51203" name="Rectangle 5"/>
          <p:cNvSpPr>
            <a:spLocks noGrp="1" noChangeArrowheads="1"/>
          </p:cNvSpPr>
          <p:nvPr>
            <p:ph type="body" idx="1"/>
          </p:nvPr>
        </p:nvSpPr>
        <p:spPr/>
        <p:txBody>
          <a:bodyPr/>
          <a:lstStyle/>
          <a:p>
            <a:pPr eaLnBrk="1" hangingPunct="1"/>
            <a:r>
              <a:rPr lang="en-US" dirty="0" smtClean="0">
                <a:ea typeface="ＭＳ Ｐゴシック" pitchFamily="1" charset="-128"/>
              </a:rPr>
              <a:t>First half of 19th century, Jews in Western Europe began to gain equal citizenship</a:t>
            </a:r>
          </a:p>
          <a:p>
            <a:pPr eaLnBrk="1" hangingPunct="1"/>
            <a:r>
              <a:rPr lang="en-US" dirty="0" smtClean="0">
                <a:ea typeface="ＭＳ Ｐゴシック" pitchFamily="1" charset="-128"/>
              </a:rPr>
              <a:t>Still, many Jews could not own land and were subject to discriminatory taxes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dirty="0" smtClean="0">
                <a:ea typeface="ＭＳ Ｐゴシック" pitchFamily="1" charset="-128"/>
              </a:rPr>
              <a:t>Russian Jews</a:t>
            </a:r>
          </a:p>
        </p:txBody>
      </p:sp>
      <p:sp>
        <p:nvSpPr>
          <p:cNvPr id="52227" name="Rectangle 5"/>
          <p:cNvSpPr>
            <a:spLocks noGrp="1" noChangeArrowheads="1"/>
          </p:cNvSpPr>
          <p:nvPr>
            <p:ph type="body" idx="1"/>
          </p:nvPr>
        </p:nvSpPr>
        <p:spPr/>
        <p:txBody>
          <a:bodyPr/>
          <a:lstStyle/>
          <a:p>
            <a:pPr eaLnBrk="1" hangingPunct="1">
              <a:lnSpc>
                <a:spcPct val="90000"/>
              </a:lnSpc>
            </a:pPr>
            <a:r>
              <a:rPr lang="en-US" dirty="0" smtClean="0">
                <a:ea typeface="ＭＳ Ｐゴシック" pitchFamily="1" charset="-128"/>
              </a:rPr>
              <a:t>Government to the Jews</a:t>
            </a:r>
          </a:p>
          <a:p>
            <a:pPr lvl="1" eaLnBrk="1" hangingPunct="1">
              <a:lnSpc>
                <a:spcPct val="90000"/>
              </a:lnSpc>
            </a:pPr>
            <a:r>
              <a:rPr lang="en-US" dirty="0" smtClean="0">
                <a:ea typeface="ＭＳ Ｐゴシック" pitchFamily="1" charset="-128"/>
              </a:rPr>
              <a:t>Limited book publications</a:t>
            </a:r>
          </a:p>
          <a:p>
            <a:pPr lvl="1" eaLnBrk="1" hangingPunct="1">
              <a:lnSpc>
                <a:spcPct val="90000"/>
              </a:lnSpc>
            </a:pPr>
            <a:r>
              <a:rPr lang="en-US" dirty="0" smtClean="0">
                <a:ea typeface="ＭＳ Ｐゴシック" pitchFamily="1" charset="-128"/>
              </a:rPr>
              <a:t>Restricted areas where they could live</a:t>
            </a:r>
          </a:p>
          <a:p>
            <a:pPr lvl="1" eaLnBrk="1" hangingPunct="1">
              <a:lnSpc>
                <a:spcPct val="90000"/>
              </a:lnSpc>
            </a:pPr>
            <a:r>
              <a:rPr lang="en-US" dirty="0" smtClean="0">
                <a:ea typeface="ＭＳ Ｐゴシック" pitchFamily="1" charset="-128"/>
              </a:rPr>
              <a:t>Banned them from state service</a:t>
            </a:r>
          </a:p>
          <a:p>
            <a:pPr lvl="1" eaLnBrk="1" hangingPunct="1">
              <a:lnSpc>
                <a:spcPct val="90000"/>
              </a:lnSpc>
            </a:pPr>
            <a:r>
              <a:rPr lang="en-US" dirty="0" smtClean="0">
                <a:ea typeface="ＭＳ Ｐゴシック" pitchFamily="1" charset="-128"/>
              </a:rPr>
              <a:t>Excluded them from higher education</a:t>
            </a:r>
          </a:p>
          <a:p>
            <a:pPr eaLnBrk="1" hangingPunct="1">
              <a:lnSpc>
                <a:spcPct val="90000"/>
              </a:lnSpc>
            </a:pPr>
            <a:r>
              <a:rPr lang="en-US" b="1" dirty="0" smtClean="0">
                <a:ea typeface="ＭＳ Ｐゴシック" pitchFamily="1" charset="-128"/>
              </a:rPr>
              <a:t>Pogroms</a:t>
            </a:r>
            <a:r>
              <a:rPr lang="en-US" dirty="0" smtClean="0">
                <a:ea typeface="ＭＳ Ｐゴシック" pitchFamily="1" charset="-128"/>
              </a:rPr>
              <a:t> – organized riots against Jewish neighborhoods, supported by the government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pPr eaLnBrk="1" hangingPunct="1"/>
            <a:r>
              <a:rPr lang="en-US" dirty="0" smtClean="0">
                <a:ea typeface="ＭＳ Ｐゴシック" pitchFamily="1" charset="-128"/>
              </a:rPr>
              <a:t>Opportunities for Jews</a:t>
            </a:r>
          </a:p>
        </p:txBody>
      </p:sp>
      <p:sp>
        <p:nvSpPr>
          <p:cNvPr id="53251" name="Rectangle 5"/>
          <p:cNvSpPr>
            <a:spLocks noGrp="1" noChangeArrowheads="1"/>
          </p:cNvSpPr>
          <p:nvPr>
            <p:ph type="body" idx="1"/>
          </p:nvPr>
        </p:nvSpPr>
        <p:spPr/>
        <p:txBody>
          <a:bodyPr/>
          <a:lstStyle/>
          <a:p>
            <a:pPr eaLnBrk="1" hangingPunct="1"/>
            <a:r>
              <a:rPr lang="en-US" sz="2800" dirty="0" smtClean="0">
                <a:ea typeface="ＭＳ Ｐゴシック" pitchFamily="1" charset="-128"/>
              </a:rPr>
              <a:t>Western Europe – very open to Jews at all levels; (government, education, intermarriage with Christians)</a:t>
            </a:r>
          </a:p>
          <a:p>
            <a:pPr eaLnBrk="1" hangingPunct="1"/>
            <a:r>
              <a:rPr lang="en-US" sz="2800" dirty="0" smtClean="0">
                <a:ea typeface="ＭＳ Ｐゴシック" pitchFamily="1" charset="-128"/>
              </a:rPr>
              <a:t>Many Jews from Eastern Europe migrate to Western Europe or the United States</a:t>
            </a:r>
          </a:p>
          <a:p>
            <a:pPr eaLnBrk="1" hangingPunct="1"/>
            <a:r>
              <a:rPr lang="en-US" sz="2800" b="1" dirty="0" smtClean="0">
                <a:ea typeface="ＭＳ Ｐゴシック" pitchFamily="1" charset="-128"/>
              </a:rPr>
              <a:t>Anti-Semitism</a:t>
            </a:r>
            <a:r>
              <a:rPr lang="en-US" sz="2800" dirty="0" smtClean="0">
                <a:ea typeface="ＭＳ Ｐゴシック" pitchFamily="1" charset="-128"/>
              </a:rPr>
              <a:t> – discrimination against Jews, increases in Western Europe during later stages of 19th century, especially in France and Germany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dirty="0" smtClean="0">
                <a:ea typeface="ＭＳ Ｐゴシック" pitchFamily="1" charset="-128"/>
              </a:rPr>
              <a:t>Trade Unionism</a:t>
            </a:r>
          </a:p>
        </p:txBody>
      </p:sp>
      <p:sp>
        <p:nvSpPr>
          <p:cNvPr id="56323" name="Rectangle 5"/>
          <p:cNvSpPr>
            <a:spLocks noGrp="1" noChangeArrowheads="1"/>
          </p:cNvSpPr>
          <p:nvPr>
            <p:ph type="body" idx="1"/>
          </p:nvPr>
        </p:nvSpPr>
        <p:spPr/>
        <p:txBody>
          <a:bodyPr/>
          <a:lstStyle/>
          <a:p>
            <a:pPr eaLnBrk="1" hangingPunct="1"/>
            <a:r>
              <a:rPr lang="en-US" dirty="0" smtClean="0">
                <a:ea typeface="ＭＳ Ｐゴシック" pitchFamily="1" charset="-128"/>
              </a:rPr>
              <a:t>Unions allowed in Europe in late 19th century</a:t>
            </a:r>
          </a:p>
          <a:p>
            <a:pPr eaLnBrk="1" hangingPunct="1"/>
            <a:r>
              <a:rPr lang="en-US" dirty="0" smtClean="0">
                <a:ea typeface="ＭＳ Ｐゴシック" pitchFamily="1" charset="-128"/>
              </a:rPr>
              <a:t>Unions looked for the improvement in wages and working conditions</a:t>
            </a:r>
          </a:p>
          <a:p>
            <a:pPr eaLnBrk="1" hangingPunct="1"/>
            <a:r>
              <a:rPr lang="en-US" dirty="0" smtClean="0">
                <a:ea typeface="ＭＳ Ｐゴシック" pitchFamily="1" charset="-128"/>
              </a:rPr>
              <a:t>Unions often engaged in long strikes</a:t>
            </a:r>
          </a:p>
          <a:p>
            <a:pPr eaLnBrk="1" hangingPunct="1"/>
            <a:r>
              <a:rPr lang="en-US" dirty="0" smtClean="0">
                <a:ea typeface="ＭＳ Ｐゴシック" pitchFamily="1" charset="-128"/>
              </a:rPr>
              <a:t>Despite growth of unions, most of Europe’s labor force never unionized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eaLnBrk="1" hangingPunct="1"/>
            <a:r>
              <a:rPr lang="en-US" dirty="0" smtClean="0">
                <a:ea typeface="ＭＳ Ｐゴシック" pitchFamily="1" charset="-128"/>
              </a:rPr>
              <a:t> Political Parties</a:t>
            </a:r>
          </a:p>
        </p:txBody>
      </p:sp>
      <p:sp>
        <p:nvSpPr>
          <p:cNvPr id="59395" name="Rectangle 5"/>
          <p:cNvSpPr>
            <a:spLocks noGrp="1" noChangeArrowheads="1"/>
          </p:cNvSpPr>
          <p:nvPr>
            <p:ph type="body" idx="1"/>
          </p:nvPr>
        </p:nvSpPr>
        <p:spPr/>
        <p:txBody>
          <a:bodyPr/>
          <a:lstStyle/>
          <a:p>
            <a:pPr eaLnBrk="1" hangingPunct="1"/>
            <a:r>
              <a:rPr lang="en-US" dirty="0" smtClean="0">
                <a:ea typeface="ＭＳ Ｐゴシック" pitchFamily="1" charset="-128"/>
              </a:rPr>
              <a:t>Universal male suffrage brings organized political parties</a:t>
            </a:r>
          </a:p>
          <a:p>
            <a:pPr eaLnBrk="1" hangingPunct="1"/>
            <a:r>
              <a:rPr lang="en-US" dirty="0" smtClean="0">
                <a:ea typeface="ＭＳ Ｐゴシック" pitchFamily="1" charset="-128"/>
              </a:rPr>
              <a:t>Political parties with its workers, newspapers, offices, social life, and discipline mobilize new voters</a:t>
            </a:r>
          </a:p>
          <a:p>
            <a:pPr eaLnBrk="1" hangingPunct="1"/>
            <a:r>
              <a:rPr lang="en-US" dirty="0" smtClean="0">
                <a:ea typeface="ＭＳ Ｐゴシック" pitchFamily="1" charset="-128"/>
              </a:rPr>
              <a:t>Socialist parties were divided on whether to accept social reform or start a revolution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dirty="0" smtClean="0">
                <a:ea typeface="ＭＳ Ｐゴシック" pitchFamily="1" charset="-128"/>
              </a:rPr>
              <a:t>The First International</a:t>
            </a:r>
          </a:p>
        </p:txBody>
      </p:sp>
      <p:sp>
        <p:nvSpPr>
          <p:cNvPr id="60419" name="Rectangle 5"/>
          <p:cNvSpPr>
            <a:spLocks noGrp="1" noChangeArrowheads="1"/>
          </p:cNvSpPr>
          <p:nvPr>
            <p:ph type="body" idx="1"/>
          </p:nvPr>
        </p:nvSpPr>
        <p:spPr/>
        <p:txBody>
          <a:bodyPr/>
          <a:lstStyle/>
          <a:p>
            <a:pPr eaLnBrk="1" hangingPunct="1"/>
            <a:r>
              <a:rPr lang="en-US" dirty="0" smtClean="0">
                <a:ea typeface="ＭＳ Ｐゴシック" pitchFamily="1" charset="-128"/>
              </a:rPr>
              <a:t>British and French trade unionists form the </a:t>
            </a:r>
            <a:r>
              <a:rPr lang="en-US" b="1" dirty="0" smtClean="0">
                <a:ea typeface="ＭＳ Ｐゴシック" pitchFamily="1" charset="-128"/>
              </a:rPr>
              <a:t>First International</a:t>
            </a:r>
            <a:r>
              <a:rPr lang="en-US" dirty="0" smtClean="0">
                <a:ea typeface="ＭＳ Ｐゴシック" pitchFamily="1" charset="-128"/>
              </a:rPr>
              <a:t>, made up of socialists, anarchists and Polish nationalists</a:t>
            </a:r>
          </a:p>
          <a:p>
            <a:pPr eaLnBrk="1" hangingPunct="1"/>
            <a:r>
              <a:rPr lang="en-US" dirty="0" smtClean="0">
                <a:ea typeface="ＭＳ Ｐゴシック" pitchFamily="1" charset="-128"/>
              </a:rPr>
              <a:t>Although short-lived, its updates on labor groups and conditions led to Marxism becoming the most important social strand of socialism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pPr eaLnBrk="1" hangingPunct="1"/>
            <a:r>
              <a:rPr lang="en-US" dirty="0" smtClean="0">
                <a:ea typeface="ＭＳ Ｐゴシック" pitchFamily="1" charset="-128"/>
              </a:rPr>
              <a:t>Social Reform in Great Britain</a:t>
            </a:r>
          </a:p>
        </p:txBody>
      </p:sp>
      <p:sp>
        <p:nvSpPr>
          <p:cNvPr id="61443" name="Rectangle 5"/>
          <p:cNvSpPr>
            <a:spLocks noGrp="1" noChangeArrowheads="1"/>
          </p:cNvSpPr>
          <p:nvPr>
            <p:ph type="body" idx="1"/>
          </p:nvPr>
        </p:nvSpPr>
        <p:spPr/>
        <p:txBody>
          <a:bodyPr/>
          <a:lstStyle/>
          <a:p>
            <a:pPr eaLnBrk="1" hangingPunct="1"/>
            <a:r>
              <a:rPr lang="en-US" sz="2800" dirty="0" smtClean="0">
                <a:ea typeface="ＭＳ Ｐゴシック" pitchFamily="1" charset="-128"/>
              </a:rPr>
              <a:t>British socialism – non-Marxist – most influential group the </a:t>
            </a:r>
            <a:r>
              <a:rPr lang="en-US" sz="2800" b="1" dirty="0" smtClean="0">
                <a:ea typeface="ＭＳ Ｐゴシック" pitchFamily="1" charset="-128"/>
              </a:rPr>
              <a:t>Fabian Society </a:t>
            </a:r>
            <a:r>
              <a:rPr lang="en-US" sz="2800" dirty="0" smtClean="0">
                <a:ea typeface="ＭＳ Ｐゴシック" pitchFamily="1" charset="-128"/>
              </a:rPr>
              <a:t>– favored gradual, peaceful approach to social reform</a:t>
            </a:r>
          </a:p>
          <a:p>
            <a:pPr eaLnBrk="1" hangingPunct="1"/>
            <a:r>
              <a:rPr lang="en-US" sz="2800" dirty="0" smtClean="0">
                <a:ea typeface="ＭＳ Ｐゴシック" pitchFamily="1" charset="-128"/>
              </a:rPr>
              <a:t>Under Liberal Chancellor </a:t>
            </a:r>
            <a:r>
              <a:rPr lang="en-US" sz="2800" b="1" dirty="0" smtClean="0">
                <a:ea typeface="ＭＳ Ｐゴシック" pitchFamily="1" charset="-128"/>
              </a:rPr>
              <a:t>David Lloyd George</a:t>
            </a:r>
            <a:r>
              <a:rPr lang="en-US" sz="2800" dirty="0" smtClean="0">
                <a:ea typeface="ＭＳ Ｐゴシック" pitchFamily="1" charset="-128"/>
              </a:rPr>
              <a:t>, Britain regulates trade, provides unemployment benefits and health care</a:t>
            </a:r>
          </a:p>
          <a:p>
            <a:pPr eaLnBrk="1" hangingPunct="1"/>
            <a:r>
              <a:rPr lang="en-US" sz="2800" dirty="0" smtClean="0">
                <a:ea typeface="ＭＳ Ｐゴシック" pitchFamily="1" charset="-128"/>
              </a:rPr>
              <a:t>Conservative House of Lords upset with the spending of the Liberal House of Commons in the Parliament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ch23_11"/>
          <p:cNvPicPr>
            <a:picLocks noChangeAspect="1" noChangeArrowheads="1"/>
          </p:cNvPicPr>
          <p:nvPr/>
        </p:nvPicPr>
        <p:blipFill>
          <a:blip r:embed="rId3"/>
          <a:srcRect/>
          <a:stretch>
            <a:fillRect/>
          </a:stretch>
        </p:blipFill>
        <p:spPr bwMode="auto">
          <a:xfrm>
            <a:off x="685800" y="152400"/>
            <a:ext cx="5059362" cy="6400800"/>
          </a:xfrm>
          <a:prstGeom prst="rect">
            <a:avLst/>
          </a:prstGeom>
          <a:noFill/>
          <a:ln w="9525">
            <a:noFill/>
            <a:miter lim="800000"/>
            <a:headEnd/>
            <a:tailEnd/>
          </a:ln>
        </p:spPr>
      </p:pic>
      <p:sp>
        <p:nvSpPr>
          <p:cNvPr id="4" name="Rectangle 3"/>
          <p:cNvSpPr/>
          <p:nvPr/>
        </p:nvSpPr>
        <p:spPr>
          <a:xfrm>
            <a:off x="5791200" y="0"/>
            <a:ext cx="3352800" cy="6247864"/>
          </a:xfrm>
          <a:prstGeom prst="rect">
            <a:avLst/>
          </a:prstGeom>
        </p:spPr>
        <p:txBody>
          <a:bodyPr wrap="square">
            <a:spAutoFit/>
          </a:bodyPr>
          <a:lstStyle/>
          <a:p>
            <a:pPr eaLnBrk="1" hangingPunct="1"/>
            <a:r>
              <a:rPr lang="en-US" dirty="0">
                <a:latin typeface="Arial" charset="0"/>
              </a:rPr>
              <a:t>Beatrice and Sidney Webb. These most influential British Fabian Socialists, shown in a photograph from the late 1920s, wrote many books on governmental and economic matters, served on special parliamentary commissions, and agitated for the enactment of socialist policies.</a:t>
            </a:r>
          </a:p>
          <a:p>
            <a:pPr eaLnBrk="1" hangingPunct="1"/>
            <a:endParaRPr lang="en-US" sz="800" dirty="0">
              <a:latin typeface="Arial" charset="0"/>
            </a:endParaRPr>
          </a:p>
          <a:p>
            <a:pPr eaLnBrk="1" hangingPunct="1"/>
            <a:r>
              <a:rPr lang="en-US" sz="800" dirty="0">
                <a:latin typeface="Arial" charset="0"/>
              </a:rPr>
              <a:t>CORBIS/</a:t>
            </a:r>
            <a:r>
              <a:rPr lang="en-US" sz="800" dirty="0" err="1">
                <a:latin typeface="Arial" charset="0"/>
              </a:rPr>
              <a:t>Bettmann</a:t>
            </a:r>
            <a:endParaRPr lang="en-US" sz="800" dirty="0">
              <a:latin typeface="Arial" charset="0"/>
            </a:endParaRPr>
          </a:p>
          <a:p>
            <a:pPr eaLnBrk="1" hangingPunct="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HD:Users:admin:Desktop:Microsoft Office 2001:Templates:Presentations:Designs:Expedition</Template>
  <TotalTime>6063</TotalTime>
  <Words>1059</Words>
  <Application>Microsoft Office PowerPoint</Application>
  <PresentationFormat>On-screen Show (4:3)</PresentationFormat>
  <Paragraphs>86</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Expedition</vt:lpstr>
      <vt:lpstr>PowerPoint Presentation</vt:lpstr>
      <vt:lpstr>Jewish Citizenship</vt:lpstr>
      <vt:lpstr>Russian Jews</vt:lpstr>
      <vt:lpstr>Opportunities for Jews</vt:lpstr>
      <vt:lpstr>Trade Unionism</vt:lpstr>
      <vt:lpstr> Political Parties</vt:lpstr>
      <vt:lpstr>The First International</vt:lpstr>
      <vt:lpstr>Social Reform in Great Britain</vt:lpstr>
      <vt:lpstr>PowerPoint Presentation</vt:lpstr>
      <vt:lpstr>French Opportunism Rejected</vt:lpstr>
      <vt:lpstr>Social Democrats and Revisionism in Germany</vt:lpstr>
      <vt:lpstr>Industrial Growth in Russia</vt:lpstr>
      <vt:lpstr>Vladimir Lenin – future leader of the communist revolution</vt:lpstr>
      <vt:lpstr>PowerPoint Presentation</vt:lpstr>
      <vt:lpstr>The Revolution of 1905</vt:lpstr>
      <vt:lpstr>PowerPoint Presentation</vt:lpstr>
    </vt:vector>
  </TitlesOfParts>
  <Company>GEX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Trends and Migration</dc:title>
  <dc:creator>J. Russell</dc:creator>
  <cp:lastModifiedBy>Trevor Griffin</cp:lastModifiedBy>
  <cp:revision>320</cp:revision>
  <dcterms:created xsi:type="dcterms:W3CDTF">2006-06-26T20:03:10Z</dcterms:created>
  <dcterms:modified xsi:type="dcterms:W3CDTF">2016-01-08T00:53:34Z</dcterms:modified>
</cp:coreProperties>
</file>