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86" r:id="rId7"/>
    <p:sldId id="270" r:id="rId8"/>
    <p:sldId id="271" r:id="rId9"/>
    <p:sldId id="272" r:id="rId10"/>
    <p:sldId id="273" r:id="rId11"/>
    <p:sldId id="274" r:id="rId12"/>
    <p:sldId id="282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 snapToGrid="0" snapToObjects="1">
      <p:cViewPr varScale="1">
        <p:scale>
          <a:sx n="54" d="100"/>
          <a:sy n="54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624668"/>
            <a:ext cx="8458200" cy="933450"/>
          </a:xfrm>
        </p:spPr>
        <p:txBody>
          <a:bodyPr>
            <a:noAutofit/>
          </a:bodyPr>
          <a:lstStyle/>
          <a:p>
            <a:r>
              <a:rPr lang="en-US" sz="5300" dirty="0" smtClean="0"/>
              <a:t>The Gupta Empire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548157"/>
            <a:ext cx="3365500" cy="369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Popular Form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12334"/>
            <a:ext cx="4581526" cy="48138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Buddha died, </a:t>
            </a:r>
            <a:r>
              <a:rPr lang="en-US" b="1" dirty="0" smtClean="0">
                <a:solidFill>
                  <a:srgbClr val="B050D7"/>
                </a:solidFill>
              </a:rPr>
              <a:t>many different interpretations  of Buddhism developed</a:t>
            </a:r>
          </a:p>
          <a:p>
            <a:r>
              <a:rPr lang="en-US" dirty="0" smtClean="0"/>
              <a:t>The Buddha did not want to be worshiped, but after his death, many began worshiping him like a god</a:t>
            </a:r>
          </a:p>
          <a:p>
            <a:r>
              <a:rPr lang="en-US" dirty="0" smtClean="0"/>
              <a:t>Some Buddhists believed that many people could become </a:t>
            </a:r>
            <a:r>
              <a:rPr lang="en-US" dirty="0" err="1" smtClean="0"/>
              <a:t>Buddhas</a:t>
            </a:r>
            <a:r>
              <a:rPr lang="en-US" dirty="0" smtClean="0"/>
              <a:t> (these </a:t>
            </a:r>
            <a:r>
              <a:rPr lang="en-US" dirty="0" smtClean="0">
                <a:solidFill>
                  <a:srgbClr val="B050D7"/>
                </a:solidFill>
              </a:rPr>
              <a:t>potential </a:t>
            </a:r>
            <a:r>
              <a:rPr lang="en-US" dirty="0" err="1" smtClean="0">
                <a:solidFill>
                  <a:srgbClr val="B050D7"/>
                </a:solidFill>
              </a:rPr>
              <a:t>Buddhas</a:t>
            </a:r>
            <a:r>
              <a:rPr lang="en-US" dirty="0" smtClean="0">
                <a:solidFill>
                  <a:srgbClr val="B050D7"/>
                </a:solidFill>
              </a:rPr>
              <a:t> were called “bodhisattvas” </a:t>
            </a:r>
            <a:r>
              <a:rPr lang="en-US" dirty="0" smtClean="0"/>
              <a:t>who choose to give up nirvana and work to save humanity through good works and self sacrifice)</a:t>
            </a:r>
          </a:p>
          <a:p>
            <a:r>
              <a:rPr lang="en-US" dirty="0" smtClean="0"/>
              <a:t>Buddhism </a:t>
            </a:r>
            <a:r>
              <a:rPr lang="en-US" dirty="0" smtClean="0">
                <a:solidFill>
                  <a:srgbClr val="B050D7"/>
                </a:solidFill>
              </a:rPr>
              <a:t>became a mass religion that offered salvation to all </a:t>
            </a:r>
            <a:r>
              <a:rPr lang="en-US" dirty="0" smtClean="0"/>
              <a:t>and allowed popular worship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2" y="1600200"/>
            <a:ext cx="3412066" cy="455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Popular Form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38" y="1333500"/>
            <a:ext cx="4477620" cy="5524500"/>
          </a:xfrm>
        </p:spPr>
        <p:txBody>
          <a:bodyPr>
            <a:normAutofit fontScale="85000" lnSpcReduction="20000"/>
          </a:bodyPr>
          <a:lstStyle/>
          <a:p>
            <a:r>
              <a:rPr lang="en-US" sz="3243" dirty="0" smtClean="0">
                <a:solidFill>
                  <a:srgbClr val="FF0000"/>
                </a:solidFill>
              </a:rPr>
              <a:t>Mahayana Buddhism</a:t>
            </a:r>
            <a:r>
              <a:rPr lang="en-US" sz="3243" dirty="0" smtClean="0"/>
              <a:t>= </a:t>
            </a:r>
            <a:r>
              <a:rPr lang="en-US" dirty="0" smtClean="0"/>
              <a:t>accept new popular belief of Buddhism (majority)</a:t>
            </a:r>
          </a:p>
          <a:p>
            <a:r>
              <a:rPr lang="en-US" sz="2919" dirty="0" smtClean="0">
                <a:solidFill>
                  <a:srgbClr val="FF0000"/>
                </a:solidFill>
              </a:rPr>
              <a:t>Theraveda Buddhism</a:t>
            </a:r>
            <a:r>
              <a:rPr lang="en-US" sz="2919" dirty="0" smtClean="0"/>
              <a:t>= </a:t>
            </a:r>
            <a:r>
              <a:rPr lang="en-US" dirty="0" smtClean="0"/>
              <a:t>those Buddhists who held to Buddha’s stricter, original teachings (minority)</a:t>
            </a:r>
          </a:p>
          <a:p>
            <a:endParaRPr lang="en-US" dirty="0" smtClean="0"/>
          </a:p>
          <a:p>
            <a:r>
              <a:rPr lang="en-US" dirty="0" smtClean="0"/>
              <a:t>New trends of Buddhism, </a:t>
            </a:r>
            <a:r>
              <a:rPr lang="en-US" dirty="0" smtClean="0">
                <a:solidFill>
                  <a:srgbClr val="B050D7"/>
                </a:solidFill>
              </a:rPr>
              <a:t>inspired Indian art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Huge statues </a:t>
            </a:r>
            <a:r>
              <a:rPr lang="en-US" dirty="0" smtClean="0"/>
              <a:t>of Buddha for people to worship</a:t>
            </a:r>
          </a:p>
          <a:p>
            <a:r>
              <a:rPr lang="en-US" sz="3647" dirty="0" smtClean="0">
                <a:solidFill>
                  <a:srgbClr val="B050D7"/>
                </a:solidFill>
              </a:rPr>
              <a:t>Stupas</a:t>
            </a:r>
            <a:r>
              <a:rPr lang="en-US" dirty="0" smtClean="0"/>
              <a:t>= mounded stone structures built over holy relics</a:t>
            </a:r>
          </a:p>
          <a:p>
            <a:pPr lvl="1"/>
            <a:r>
              <a:rPr lang="en-US" dirty="0" smtClean="0"/>
              <a:t>Buddhists walked the path circling the stupas as part of their mediation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Cave temples </a:t>
            </a:r>
            <a:r>
              <a:rPr lang="en-US" dirty="0" smtClean="0"/>
              <a:t>of solid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600200"/>
            <a:ext cx="2982869" cy="4836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47" y="831823"/>
            <a:ext cx="7251740" cy="529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Hindu Rebirth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4264026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Hinduism had developed a </a:t>
            </a:r>
            <a:r>
              <a:rPr lang="en-US" dirty="0" smtClean="0">
                <a:solidFill>
                  <a:srgbClr val="B050D7"/>
                </a:solidFill>
              </a:rPr>
              <a:t>complex set of sacrifices </a:t>
            </a:r>
            <a:r>
              <a:rPr lang="en-US" dirty="0" smtClean="0"/>
              <a:t>that could only be performed by priests</a:t>
            </a:r>
          </a:p>
          <a:p>
            <a:r>
              <a:rPr lang="en-US" dirty="0" smtClean="0"/>
              <a:t>Through its exposure to other cultures, Hinduism changed too</a:t>
            </a:r>
          </a:p>
          <a:p>
            <a:r>
              <a:rPr lang="en-US" dirty="0" smtClean="0"/>
              <a:t>A trend towards monotheism was growing</a:t>
            </a:r>
          </a:p>
          <a:p>
            <a:r>
              <a:rPr lang="en-US" dirty="0" smtClean="0"/>
              <a:t>Many people began to believe that there was only one divine force in the universe</a:t>
            </a:r>
          </a:p>
          <a:p>
            <a:r>
              <a:rPr lang="en-US" dirty="0" smtClean="0"/>
              <a:t>3 most important gods were: </a:t>
            </a:r>
            <a:r>
              <a:rPr lang="en-US" dirty="0" smtClean="0">
                <a:solidFill>
                  <a:srgbClr val="B050D7"/>
                </a:solidFill>
              </a:rPr>
              <a:t>Brahma</a:t>
            </a:r>
            <a:r>
              <a:rPr lang="en-US" dirty="0" smtClean="0"/>
              <a:t> (creator of the world), </a:t>
            </a:r>
            <a:r>
              <a:rPr lang="en-US" dirty="0" smtClean="0">
                <a:solidFill>
                  <a:srgbClr val="B050D7"/>
                </a:solidFill>
              </a:rPr>
              <a:t>Shiva</a:t>
            </a:r>
            <a:r>
              <a:rPr lang="en-US" dirty="0" smtClean="0"/>
              <a:t> (destroyer of the world), and </a:t>
            </a:r>
            <a:r>
              <a:rPr lang="en-US" dirty="0" smtClean="0">
                <a:solidFill>
                  <a:srgbClr val="B050D7"/>
                </a:solidFill>
              </a:rPr>
              <a:t>Vishnu</a:t>
            </a:r>
            <a:r>
              <a:rPr lang="en-US" dirty="0" smtClean="0"/>
              <a:t> (preserver of the world)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34" y="1170517"/>
            <a:ext cx="3579283" cy="514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Flowering of the Indian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0" y="1600200"/>
            <a:ext cx="3609787" cy="5257800"/>
          </a:xfrm>
        </p:spPr>
        <p:txBody>
          <a:bodyPr/>
          <a:lstStyle/>
          <a:p>
            <a:r>
              <a:rPr lang="en-US" dirty="0" smtClean="0"/>
              <a:t>Literature and the Performing Art</a:t>
            </a:r>
          </a:p>
          <a:p>
            <a:pPr lvl="1"/>
            <a:r>
              <a:rPr lang="en-US" sz="3000" b="1" dirty="0" smtClean="0">
                <a:solidFill>
                  <a:srgbClr val="B050D7"/>
                </a:solidFill>
              </a:rPr>
              <a:t>Kalidasa</a:t>
            </a:r>
            <a:r>
              <a:rPr lang="en-US" dirty="0" smtClean="0"/>
              <a:t>= one of India’s greatest writers (Shakuntala- story of a beautiful girl that falls in loved and marries a middle aged king)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Writing</a:t>
            </a:r>
            <a:r>
              <a:rPr lang="en-US" dirty="0" smtClean="0"/>
              <a:t> Academies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Drama</a:t>
            </a:r>
            <a:r>
              <a:rPr lang="en-US" dirty="0" smtClean="0"/>
              <a:t> also became very popular (traveling performances)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Dance</a:t>
            </a:r>
            <a:endParaRPr lang="en-US" dirty="0">
              <a:solidFill>
                <a:srgbClr val="B050D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275777"/>
            <a:ext cx="3819526" cy="532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Astronomy, Mathematics and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270501" cy="48768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B050D7"/>
                </a:solidFill>
              </a:rPr>
              <a:t>Advance of trade spurred the advance of science:</a:t>
            </a:r>
          </a:p>
          <a:p>
            <a:pPr lvl="1"/>
            <a:r>
              <a:rPr lang="en-US" dirty="0" smtClean="0"/>
              <a:t>From Greek invaders, Indians adapted Western methods of </a:t>
            </a:r>
            <a:r>
              <a:rPr lang="en-US" dirty="0" smtClean="0">
                <a:solidFill>
                  <a:srgbClr val="B050D7"/>
                </a:solidFill>
              </a:rPr>
              <a:t>keeping time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Calendar </a:t>
            </a:r>
            <a:r>
              <a:rPr lang="en-US" dirty="0" smtClean="0"/>
              <a:t>based on the cycles of the sun rather than the moon, seven-day week</a:t>
            </a:r>
          </a:p>
          <a:p>
            <a:pPr lvl="1"/>
            <a:r>
              <a:rPr lang="en-US" dirty="0" smtClean="0"/>
              <a:t>Almost 1,000 years before Columbus, Indian astronomers proved that the </a:t>
            </a:r>
            <a:r>
              <a:rPr lang="en-US" dirty="0" smtClean="0">
                <a:solidFill>
                  <a:srgbClr val="B050D7"/>
                </a:solidFill>
              </a:rPr>
              <a:t>earth was round </a:t>
            </a:r>
            <a:r>
              <a:rPr lang="en-US" dirty="0" smtClean="0"/>
              <a:t>by observing a lunar eclipse 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Modern numerals, the zero, and the decimal system, were invented in India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Classified more than 1,000 diseases</a:t>
            </a:r>
            <a:r>
              <a:rPr lang="en-US" dirty="0" smtClean="0"/>
              <a:t>, described 500 plants</a:t>
            </a:r>
          </a:p>
          <a:p>
            <a:pPr lvl="1"/>
            <a:r>
              <a:rPr lang="en-US" dirty="0" smtClean="0"/>
              <a:t>Hindu physicians knew how to perform surgery- including </a:t>
            </a:r>
            <a:r>
              <a:rPr lang="en-US" dirty="0" smtClean="0">
                <a:solidFill>
                  <a:srgbClr val="B050D7"/>
                </a:solidFill>
              </a:rPr>
              <a:t>plastic surgery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1600200"/>
            <a:ext cx="3191933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Indian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333" y="1981200"/>
            <a:ext cx="3948454" cy="4144963"/>
          </a:xfrm>
        </p:spPr>
        <p:txBody>
          <a:bodyPr/>
          <a:lstStyle/>
          <a:p>
            <a:r>
              <a:rPr lang="en-US" dirty="0" smtClean="0"/>
              <a:t>Rich in precious </a:t>
            </a:r>
            <a:r>
              <a:rPr lang="en-US" dirty="0" smtClean="0">
                <a:solidFill>
                  <a:srgbClr val="B050D7"/>
                </a:solidFill>
              </a:rPr>
              <a:t>resources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Spices,</a:t>
            </a:r>
            <a:r>
              <a:rPr lang="en-US" dirty="0" smtClean="0"/>
              <a:t> diamonds, sapphires, gold, pearls, and beautiful woods (ebony, teak and sandalwood)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Trade included Africa and Sumerian</a:t>
            </a:r>
            <a:endParaRPr lang="en-US" dirty="0">
              <a:solidFill>
                <a:srgbClr val="B050D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155700"/>
            <a:ext cx="356446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Overland Trade, East and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91168"/>
            <a:ext cx="3819526" cy="48349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Those groups who invaded India at the end of the Mauryan rule helped </a:t>
            </a:r>
            <a:r>
              <a:rPr lang="en-US" dirty="0" smtClean="0">
                <a:solidFill>
                  <a:srgbClr val="B050D7"/>
                </a:solidFill>
              </a:rPr>
              <a:t>expand India’s trade to new regions</a:t>
            </a:r>
          </a:p>
          <a:p>
            <a:r>
              <a:rPr lang="en-US" sz="3000" b="1" dirty="0" smtClean="0">
                <a:solidFill>
                  <a:srgbClr val="B050D7"/>
                </a:solidFill>
              </a:rPr>
              <a:t>Silk Roads</a:t>
            </a:r>
            <a:r>
              <a:rPr lang="en-US" dirty="0" smtClean="0"/>
              <a:t>= traders used them to bring silk from China to Western Asia and on to Rome</a:t>
            </a:r>
          </a:p>
          <a:p>
            <a:r>
              <a:rPr lang="en-US" dirty="0" smtClean="0"/>
              <a:t>Once Indians learned the Silk Roads, they realized that they could make great profits by </a:t>
            </a:r>
            <a:r>
              <a:rPr lang="en-US" dirty="0" smtClean="0">
                <a:solidFill>
                  <a:srgbClr val="B050D7"/>
                </a:solidFill>
              </a:rPr>
              <a:t>acting as the middleman </a:t>
            </a:r>
            <a:r>
              <a:rPr lang="en-US" dirty="0" smtClean="0"/>
              <a:t>(set up stations along the trade routes)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63" y="1536699"/>
            <a:ext cx="3886200" cy="452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Trade, East and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33" y="1981200"/>
            <a:ext cx="4011954" cy="4144963"/>
          </a:xfrm>
        </p:spPr>
        <p:txBody>
          <a:bodyPr/>
          <a:lstStyle/>
          <a:p>
            <a:r>
              <a:rPr lang="en-US" dirty="0" smtClean="0">
                <a:solidFill>
                  <a:srgbClr val="B050D7"/>
                </a:solidFill>
              </a:rPr>
              <a:t>Sea Trade </a:t>
            </a:r>
            <a:r>
              <a:rPr lang="en-US" dirty="0" smtClean="0"/>
              <a:t>also increased</a:t>
            </a:r>
          </a:p>
          <a:p>
            <a:r>
              <a:rPr lang="en-US" dirty="0" smtClean="0"/>
              <a:t>Spices were traded between </a:t>
            </a:r>
            <a:r>
              <a:rPr lang="en-US" dirty="0" smtClean="0">
                <a:solidFill>
                  <a:srgbClr val="B050D7"/>
                </a:solidFill>
              </a:rPr>
              <a:t>India and Rome</a:t>
            </a:r>
          </a:p>
          <a:p>
            <a:r>
              <a:rPr lang="en-US" dirty="0" smtClean="0"/>
              <a:t>India imported </a:t>
            </a:r>
            <a:r>
              <a:rPr lang="en-US" dirty="0" smtClean="0">
                <a:solidFill>
                  <a:srgbClr val="B050D7"/>
                </a:solidFill>
              </a:rPr>
              <a:t>African</a:t>
            </a:r>
            <a:r>
              <a:rPr lang="en-US" dirty="0" smtClean="0"/>
              <a:t> ivory and gold and exported cotton cloth</a:t>
            </a:r>
          </a:p>
          <a:p>
            <a:r>
              <a:rPr lang="en-US" dirty="0" smtClean="0"/>
              <a:t>Sea trade with </a:t>
            </a:r>
            <a:r>
              <a:rPr lang="en-US" dirty="0" smtClean="0">
                <a:solidFill>
                  <a:srgbClr val="B050D7"/>
                </a:solidFill>
              </a:rPr>
              <a:t>China</a:t>
            </a:r>
            <a:r>
              <a:rPr lang="en-US" dirty="0" smtClean="0"/>
              <a:t> increased (imported cotton cloth, monkeys, parrots, and elephants)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714499"/>
            <a:ext cx="3577166" cy="4411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Indian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443335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Increased trading led to a rise in </a:t>
            </a:r>
            <a:r>
              <a:rPr lang="en-US" dirty="0" smtClean="0">
                <a:solidFill>
                  <a:srgbClr val="B050D7"/>
                </a:solidFill>
              </a:rPr>
              <a:t>banking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Bankers </a:t>
            </a:r>
            <a:r>
              <a:rPr lang="en-US" dirty="0" smtClean="0"/>
              <a:t>made a lot of money off trading merchants</a:t>
            </a:r>
          </a:p>
          <a:p>
            <a:r>
              <a:rPr lang="en-US" dirty="0" smtClean="0"/>
              <a:t>Indian </a:t>
            </a:r>
            <a:r>
              <a:rPr lang="en-US" dirty="0" smtClean="0">
                <a:solidFill>
                  <a:srgbClr val="B050D7"/>
                </a:solidFill>
              </a:rPr>
              <a:t>culture spread </a:t>
            </a:r>
            <a:r>
              <a:rPr lang="en-US" dirty="0" smtClean="0"/>
              <a:t>throughout Southeast Asia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Hinduism spread </a:t>
            </a:r>
            <a:r>
              <a:rPr lang="en-US" dirty="0" smtClean="0"/>
              <a:t>to Nepal, Sri Lanka, Borneo, 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Buddhism spread </a:t>
            </a:r>
            <a:r>
              <a:rPr lang="en-US" dirty="0" smtClean="0"/>
              <a:t>because of traveling monks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49" y="1600200"/>
            <a:ext cx="3782483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5300" dirty="0" smtClean="0"/>
              <a:t>Gupta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33" y="1185334"/>
            <a:ext cx="3503954" cy="4940830"/>
          </a:xfrm>
        </p:spPr>
        <p:txBody>
          <a:bodyPr/>
          <a:lstStyle/>
          <a:p>
            <a:r>
              <a:rPr lang="en-US" dirty="0" smtClean="0"/>
              <a:t>After 500 years, a strong leader again arose in the northern state of Magadha</a:t>
            </a:r>
          </a:p>
          <a:p>
            <a:r>
              <a:rPr lang="en-US" dirty="0" smtClean="0"/>
              <a:t>His name, </a:t>
            </a:r>
            <a:r>
              <a:rPr lang="en-US" sz="2700" b="1" dirty="0" smtClean="0">
                <a:solidFill>
                  <a:srgbClr val="B050D7"/>
                </a:solidFill>
              </a:rPr>
              <a:t>Chandra Gupta </a:t>
            </a:r>
            <a:r>
              <a:rPr lang="en-US" dirty="0" smtClean="0"/>
              <a:t>(no relation to the first)</a:t>
            </a:r>
          </a:p>
          <a:p>
            <a:r>
              <a:rPr lang="en-US" dirty="0" smtClean="0"/>
              <a:t>Second Empire </a:t>
            </a:r>
            <a:r>
              <a:rPr lang="en-US" dirty="0" smtClean="0">
                <a:sym typeface="Wingdings"/>
              </a:rPr>
              <a:t> Gupta Empire (saw a pinnacle of the Indian civilization, especially Hindu culture)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8" y="1411817"/>
            <a:ext cx="3894666" cy="45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 Gupta Builds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4073526" cy="4525963"/>
          </a:xfrm>
        </p:spPr>
        <p:txBody>
          <a:bodyPr/>
          <a:lstStyle/>
          <a:p>
            <a:r>
              <a:rPr lang="en-US" dirty="0" smtClean="0"/>
              <a:t>After marrying the daughter of the old, royal family, Chandra took the title of </a:t>
            </a:r>
            <a:r>
              <a:rPr lang="en-US" dirty="0" smtClean="0">
                <a:solidFill>
                  <a:srgbClr val="B050D7"/>
                </a:solidFill>
              </a:rPr>
              <a:t>“Great King of Kings”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Samudra</a:t>
            </a:r>
            <a:r>
              <a:rPr lang="en-US" dirty="0" smtClean="0"/>
              <a:t>, Chandra’s son, took power next</a:t>
            </a:r>
          </a:p>
          <a:p>
            <a:pPr lvl="1"/>
            <a:r>
              <a:rPr lang="en-US" dirty="0" smtClean="0"/>
              <a:t>Lover of</a:t>
            </a:r>
            <a:r>
              <a:rPr lang="en-US" dirty="0" smtClean="0">
                <a:solidFill>
                  <a:srgbClr val="B050D7"/>
                </a:solidFill>
              </a:rPr>
              <a:t> poetry and music</a:t>
            </a:r>
            <a:r>
              <a:rPr lang="en-US" dirty="0" smtClean="0"/>
              <a:t>, also had a belligerent side</a:t>
            </a:r>
          </a:p>
          <a:p>
            <a:pPr lvl="1"/>
            <a:r>
              <a:rPr lang="en-US" dirty="0" smtClean="0"/>
              <a:t>He </a:t>
            </a:r>
            <a:r>
              <a:rPr lang="en-US" dirty="0" smtClean="0">
                <a:solidFill>
                  <a:srgbClr val="B050D7"/>
                </a:solidFill>
              </a:rPr>
              <a:t>expanded the empire with 40 years of war and conquest</a:t>
            </a:r>
            <a:endParaRPr lang="en-US" dirty="0">
              <a:solidFill>
                <a:srgbClr val="B050D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600199"/>
            <a:ext cx="419409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167" y="1248834"/>
            <a:ext cx="3842620" cy="53551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Gupta Era is the first period about which historians </a:t>
            </a:r>
            <a:r>
              <a:rPr lang="en-US" dirty="0" smtClean="0">
                <a:solidFill>
                  <a:srgbClr val="B050D7"/>
                </a:solidFill>
              </a:rPr>
              <a:t>have a lot of information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B050D7"/>
                </a:solidFill>
              </a:rPr>
              <a:t>concerning daily life in India</a:t>
            </a:r>
          </a:p>
          <a:p>
            <a:r>
              <a:rPr lang="en-US" dirty="0" smtClean="0"/>
              <a:t>Most lived in small </a:t>
            </a:r>
            <a:r>
              <a:rPr lang="en-US" dirty="0" smtClean="0">
                <a:solidFill>
                  <a:srgbClr val="B050D7"/>
                </a:solidFill>
              </a:rPr>
              <a:t>villages</a:t>
            </a:r>
            <a:r>
              <a:rPr lang="en-US" dirty="0" smtClean="0"/>
              <a:t>, most of which were villagers</a:t>
            </a:r>
          </a:p>
          <a:p>
            <a:r>
              <a:rPr lang="en-US" dirty="0" smtClean="0"/>
              <a:t>Most families were </a:t>
            </a:r>
            <a:r>
              <a:rPr lang="en-US" sz="3676" dirty="0" smtClean="0">
                <a:solidFill>
                  <a:srgbClr val="FF0000"/>
                </a:solidFill>
              </a:rPr>
              <a:t>patriarchal</a:t>
            </a:r>
            <a:r>
              <a:rPr lang="en-US" dirty="0" smtClean="0"/>
              <a:t>= headed by the eldest male</a:t>
            </a:r>
          </a:p>
          <a:p>
            <a:pPr lvl="1"/>
            <a:r>
              <a:rPr lang="en-US" dirty="0" smtClean="0"/>
              <a:t>Droughts were a huge problem, men had to give a days worth of work on the wells</a:t>
            </a:r>
          </a:p>
          <a:p>
            <a:r>
              <a:rPr lang="en-US" dirty="0" smtClean="0"/>
              <a:t>Southern India was different, </a:t>
            </a:r>
            <a:r>
              <a:rPr lang="en-US" sz="3135" dirty="0" smtClean="0">
                <a:solidFill>
                  <a:srgbClr val="FF0000"/>
                </a:solidFill>
              </a:rPr>
              <a:t>matriarchal</a:t>
            </a:r>
            <a:r>
              <a:rPr lang="en-US" dirty="0" smtClean="0"/>
              <a:t>= mother was the head of the family</a:t>
            </a:r>
          </a:p>
          <a:p>
            <a:pPr lvl="1"/>
            <a:r>
              <a:rPr lang="en-US" dirty="0" smtClean="0"/>
              <a:t>Property and the throne followed through the mother’s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4140200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2" y="1835149"/>
            <a:ext cx="37338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the 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1168"/>
            <a:ext cx="4348693" cy="4834996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solidFill>
                  <a:srgbClr val="B050D7"/>
                </a:solidFill>
              </a:rPr>
              <a:t>Chandra Gupta II </a:t>
            </a:r>
            <a:r>
              <a:rPr lang="en-US" dirty="0" smtClean="0"/>
              <a:t>(ruled for 40 years)</a:t>
            </a:r>
          </a:p>
          <a:p>
            <a:pPr lvl="1"/>
            <a:r>
              <a:rPr lang="en-US" dirty="0" smtClean="0"/>
              <a:t>Conquered the enemy, Shakas, to the west</a:t>
            </a:r>
          </a:p>
          <a:p>
            <a:pPr lvl="1"/>
            <a:r>
              <a:rPr lang="en-US" dirty="0" smtClean="0"/>
              <a:t>Increased territory</a:t>
            </a:r>
          </a:p>
          <a:p>
            <a:pPr lvl="1"/>
            <a:r>
              <a:rPr lang="en-US" dirty="0" smtClean="0"/>
              <a:t>Trade increased between India and the Mediterranean world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Increased diplomacy and marriage alliances</a:t>
            </a:r>
          </a:p>
          <a:p>
            <a:pPr lvl="1"/>
            <a:r>
              <a:rPr lang="en-US" dirty="0" smtClean="0">
                <a:solidFill>
                  <a:srgbClr val="B050D7"/>
                </a:solidFill>
              </a:rPr>
              <a:t>Achievements</a:t>
            </a:r>
            <a:r>
              <a:rPr lang="en-US" dirty="0" smtClean="0"/>
              <a:t> in: literature, religious thought, science and mathematics</a:t>
            </a:r>
          </a:p>
          <a:p>
            <a:r>
              <a:rPr lang="en-US" dirty="0" smtClean="0">
                <a:solidFill>
                  <a:srgbClr val="B050D7"/>
                </a:solidFill>
              </a:rPr>
              <a:t>End: </a:t>
            </a:r>
            <a:r>
              <a:rPr lang="en-US" dirty="0" smtClean="0"/>
              <a:t>Broke into small pieces and then was overrun by the Huns and other Central Asian nomads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4" y="1600200"/>
            <a:ext cx="3451795" cy="452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https://www.youtube.com/watch?v=5upeOZHzSyw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Spreads Indian Religions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Idea: Indian religions, culture, and science evolved and spread to other regions through trade</a:t>
            </a:r>
          </a:p>
          <a:p>
            <a:endParaRPr lang="en-US" dirty="0" smtClean="0"/>
          </a:p>
          <a:p>
            <a:r>
              <a:rPr lang="en-US" dirty="0" smtClean="0"/>
              <a:t>Why it matters now? The influence of Indian culture and religions is very evident throughout Southeast Asia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17" y="4165600"/>
            <a:ext cx="2338916" cy="23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4306359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B050D7"/>
                </a:solidFill>
              </a:rPr>
              <a:t>500 years between Mauryan and Gupta Empire </a:t>
            </a:r>
            <a:r>
              <a:rPr lang="en-US" sz="2400" dirty="0" smtClean="0"/>
              <a:t>was a time of upheaval, invaders surged into India, </a:t>
            </a:r>
            <a:r>
              <a:rPr lang="en-US" sz="2400" dirty="0" smtClean="0">
                <a:solidFill>
                  <a:srgbClr val="B050D7"/>
                </a:solidFill>
              </a:rPr>
              <a:t>bringing </a:t>
            </a:r>
            <a:r>
              <a:rPr lang="en-US" sz="2400" smtClean="0">
                <a:solidFill>
                  <a:srgbClr val="B050D7"/>
                </a:solidFill>
              </a:rPr>
              <a:t>new </a:t>
            </a:r>
            <a:r>
              <a:rPr lang="en-US" sz="2400" smtClean="0">
                <a:solidFill>
                  <a:srgbClr val="B050D7"/>
                </a:solidFill>
              </a:rPr>
              <a:t>ideas </a:t>
            </a:r>
            <a:r>
              <a:rPr lang="en-US" sz="2400" dirty="0" smtClean="0">
                <a:solidFill>
                  <a:srgbClr val="B050D7"/>
                </a:solidFill>
              </a:rPr>
              <a:t>and customs</a:t>
            </a:r>
          </a:p>
          <a:p>
            <a:r>
              <a:rPr lang="en-US" sz="2400" dirty="0" smtClean="0"/>
              <a:t>In response, the Indian culture changed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Cultural Diffusion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33" y="1185333"/>
            <a:ext cx="3725334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Religious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67" y="1270000"/>
            <a:ext cx="3906120" cy="52493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250 BCE, Hinduism and Buddhism were India’s two faiths</a:t>
            </a:r>
          </a:p>
          <a:p>
            <a:r>
              <a:rPr lang="en-US" b="1" dirty="0" smtClean="0">
                <a:solidFill>
                  <a:srgbClr val="B050D7"/>
                </a:solidFill>
              </a:rPr>
              <a:t>Hinduism</a:t>
            </a:r>
            <a:r>
              <a:rPr lang="en-US" dirty="0" smtClean="0"/>
              <a:t>= mix of polytheistic religion that blended Aryan and pre-Aryan beliefs</a:t>
            </a:r>
          </a:p>
          <a:p>
            <a:r>
              <a:rPr lang="en-US" b="1" dirty="0" smtClean="0">
                <a:solidFill>
                  <a:srgbClr val="B050D7"/>
                </a:solidFill>
              </a:rPr>
              <a:t>Buddhism</a:t>
            </a:r>
            <a:r>
              <a:rPr lang="en-US" dirty="0" smtClean="0"/>
              <a:t>= desires cause suffering, Eightfold Path</a:t>
            </a:r>
          </a:p>
          <a:p>
            <a:r>
              <a:rPr lang="en-US" dirty="0" smtClean="0"/>
              <a:t>Over the centuries, both religions had been increasingly</a:t>
            </a:r>
            <a:r>
              <a:rPr lang="en-US" dirty="0" smtClean="0">
                <a:solidFill>
                  <a:srgbClr val="B050D7"/>
                </a:solidFill>
              </a:rPr>
              <a:t> removed from the people</a:t>
            </a:r>
          </a:p>
          <a:p>
            <a:r>
              <a:rPr lang="en-US" dirty="0" smtClean="0"/>
              <a:t>Hinduism was dominated by priests, Buddhism was hard to follow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953933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52" y="1327768"/>
            <a:ext cx="2508250" cy="249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819</TotalTime>
  <Words>978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The Gupta Empire</vt:lpstr>
      <vt:lpstr>The Gupta Empire</vt:lpstr>
      <vt:lpstr>Chandra Gupta Builds an Empire</vt:lpstr>
      <vt:lpstr>Daily Life in India</vt:lpstr>
      <vt:lpstr>Height of the Gupta Empire</vt:lpstr>
      <vt:lpstr>Gupta Empire</vt:lpstr>
      <vt:lpstr>Trade Spreads Indian Religions and Culture</vt:lpstr>
      <vt:lpstr>Setting the Stage:</vt:lpstr>
      <vt:lpstr>Changes in Religious Thought</vt:lpstr>
      <vt:lpstr>A More Popular Form of Buddhism</vt:lpstr>
      <vt:lpstr>A More Popular Form of Buddhism</vt:lpstr>
      <vt:lpstr>PowerPoint Presentation</vt:lpstr>
      <vt:lpstr>A Hindu Rebirth</vt:lpstr>
      <vt:lpstr>Flowering of the Indian Culture</vt:lpstr>
      <vt:lpstr>Astronomy, Mathematics and Medicine</vt:lpstr>
      <vt:lpstr>The Spread of Indian Trade</vt:lpstr>
      <vt:lpstr>Overland Trade, East and West</vt:lpstr>
      <vt:lpstr>Sea Trade, East and West</vt:lpstr>
      <vt:lpstr>Effects of Indian Trade</vt:lpstr>
    </vt:vector>
  </TitlesOfParts>
  <Company>Timpview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Empires of India</dc:title>
  <dc:creator>Cassidy Baker</dc:creator>
  <cp:lastModifiedBy>Trevor Griffin</cp:lastModifiedBy>
  <cp:revision>16</cp:revision>
  <dcterms:created xsi:type="dcterms:W3CDTF">2012-10-10T13:18:00Z</dcterms:created>
  <dcterms:modified xsi:type="dcterms:W3CDTF">2015-11-20T17:11:09Z</dcterms:modified>
</cp:coreProperties>
</file>