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7" r:id="rId1"/>
  </p:sldMasterIdLst>
  <p:notesMasterIdLst>
    <p:notesMasterId r:id="rId42"/>
  </p:notesMasterIdLst>
  <p:sldIdLst>
    <p:sldId id="502" r:id="rId2"/>
    <p:sldId id="503" r:id="rId3"/>
    <p:sldId id="504" r:id="rId4"/>
    <p:sldId id="505" r:id="rId5"/>
    <p:sldId id="506" r:id="rId6"/>
    <p:sldId id="491" r:id="rId7"/>
    <p:sldId id="492" r:id="rId8"/>
    <p:sldId id="493" r:id="rId9"/>
    <p:sldId id="499" r:id="rId10"/>
    <p:sldId id="496" r:id="rId11"/>
    <p:sldId id="497" r:id="rId12"/>
    <p:sldId id="500" r:id="rId13"/>
    <p:sldId id="501" r:id="rId14"/>
    <p:sldId id="498" r:id="rId15"/>
    <p:sldId id="507" r:id="rId16"/>
    <p:sldId id="509" r:id="rId17"/>
    <p:sldId id="510" r:id="rId18"/>
    <p:sldId id="511" r:id="rId19"/>
    <p:sldId id="515" r:id="rId20"/>
    <p:sldId id="516" r:id="rId21"/>
    <p:sldId id="512" r:id="rId22"/>
    <p:sldId id="513" r:id="rId23"/>
    <p:sldId id="514" r:id="rId24"/>
    <p:sldId id="517" r:id="rId25"/>
    <p:sldId id="518" r:id="rId26"/>
    <p:sldId id="519" r:id="rId27"/>
    <p:sldId id="520" r:id="rId28"/>
    <p:sldId id="530" r:id="rId29"/>
    <p:sldId id="521" r:id="rId30"/>
    <p:sldId id="522" r:id="rId31"/>
    <p:sldId id="508" r:id="rId32"/>
    <p:sldId id="524" r:id="rId33"/>
    <p:sldId id="525" r:id="rId34"/>
    <p:sldId id="523" r:id="rId35"/>
    <p:sldId id="526" r:id="rId36"/>
    <p:sldId id="527" r:id="rId37"/>
    <p:sldId id="528" r:id="rId38"/>
    <p:sldId id="529" r:id="rId39"/>
    <p:sldId id="531" r:id="rId40"/>
    <p:sldId id="532" r:id="rId41"/>
  </p:sldIdLst>
  <p:sldSz cx="9144000" cy="6858000" type="screen4x3"/>
  <p:notesSz cx="6858000" cy="9144000"/>
  <p:embeddedFontLst>
    <p:embeddedFont>
      <p:font typeface="Gill Sans MT" panose="020B0502020104020203" pitchFamily="3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
      <p:font typeface="Matura MT Script Capitals" panose="03020802060602070202" pitchFamily="66" charset="0"/>
      <p:regular r:id="rId51"/>
    </p:embeddedFont>
    <p:embeddedFont>
      <p:font typeface="MS PGothic" panose="020B0600070205080204" pitchFamily="34" charset="-128"/>
      <p:regular r:id="rId52"/>
    </p:embeddedFont>
    <p:embeddedFont>
      <p:font typeface="Tempus Sans ITC" panose="04020404030D07020202" pitchFamily="82" charset="0"/>
      <p:regular r:id="rId53"/>
    </p:embeddedFont>
    <p:embeddedFont>
      <p:font typeface="CapitalisTypOasis" panose="020B0604020202020204"/>
      <p:regular r:id="rId54"/>
    </p:embeddedFont>
    <p:embeddedFont>
      <p:font typeface="UnZialish" panose="020B0604020202020204"/>
      <p:regular r:id="rId55"/>
    </p:embeddedFont>
    <p:embeddedFont>
      <p:font typeface="Tw Cen MT" panose="020B0602020104020603" pitchFamily="3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Comic Sans MS" panose="030F0702030302020204" pitchFamily="66" charset="0"/>
      <p:regular r:id="rId64"/>
      <p:bold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EF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5" autoAdjust="0"/>
    <p:restoredTop sz="90231" autoAdjust="0"/>
  </p:normalViewPr>
  <p:slideViewPr>
    <p:cSldViewPr>
      <p:cViewPr>
        <p:scale>
          <a:sx n="48" d="100"/>
          <a:sy n="48" d="100"/>
        </p:scale>
        <p:origin x="-1038" y="-366"/>
      </p:cViewPr>
      <p:guideLst>
        <p:guide orient="horz" pos="2160"/>
        <p:guide pos="2880"/>
      </p:guideLst>
    </p:cSldViewPr>
  </p:slideViewPr>
  <p:outlineViewPr>
    <p:cViewPr>
      <p:scale>
        <a:sx n="33" d="100"/>
        <a:sy n="33" d="100"/>
      </p:scale>
      <p:origin x="0" y="7332"/>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6AD67-680E-4B02-8D08-1507601F241C}" type="datetimeFigureOut">
              <a:rPr lang="en-US" smtClean="0"/>
              <a:pPr/>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76A78-697A-4AD0-9306-306629412A2B}" type="slidenum">
              <a:rPr lang="en-US" smtClean="0"/>
              <a:pPr/>
              <a:t>‹#›</a:t>
            </a:fld>
            <a:endParaRPr lang="en-US"/>
          </a:p>
        </p:txBody>
      </p:sp>
    </p:spTree>
    <p:extLst>
      <p:ext uri="{BB962C8B-B14F-4D97-AF65-F5344CB8AC3E}">
        <p14:creationId xmlns:p14="http://schemas.microsoft.com/office/powerpoint/2010/main" val="303211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76A78-697A-4AD0-9306-306629412A2B}" type="slidenum">
              <a:rPr lang="en-US" smtClean="0"/>
              <a:pPr/>
              <a:t>7</a:t>
            </a:fld>
            <a:endParaRPr lang="en-US"/>
          </a:p>
        </p:txBody>
      </p:sp>
    </p:spTree>
    <p:extLst>
      <p:ext uri="{BB962C8B-B14F-4D97-AF65-F5344CB8AC3E}">
        <p14:creationId xmlns:p14="http://schemas.microsoft.com/office/powerpoint/2010/main" val="3740221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4588" y="685800"/>
            <a:ext cx="4572000" cy="3429000"/>
          </a:xfrm>
          <a:ln/>
          <a:extLst>
            <a:ext uri="{909E8E84-426E-40DD-AFC4-6F175D3DCCD1}">
              <a14:hiddenFill xmlns:a14="http://schemas.microsoft.com/office/drawing/2010/main">
                <a:noFill/>
              </a14:hiddenFill>
            </a:ext>
          </a:extLst>
        </p:spPr>
      </p:sp>
      <p:sp>
        <p:nvSpPr>
          <p:cNvPr id="2560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lvl="1">
              <a:spcBef>
                <a:spcPct val="0"/>
              </a:spcBef>
            </a:pPr>
            <a:r>
              <a:rPr lang="en-US"/>
              <a:t>Approach a Hindu using diagnostic questions, like a doctor treating a patient for the first time.</a:t>
            </a:r>
          </a:p>
          <a:p>
            <a:pPr lvl="2">
              <a:spcBef>
                <a:spcPct val="0"/>
              </a:spcBef>
            </a:pPr>
            <a:r>
              <a:rPr lang="en-US"/>
              <a:t>“Do you believe in god?” “What god do you worship?”</a:t>
            </a:r>
          </a:p>
          <a:p>
            <a:pPr lvl="2">
              <a:spcBef>
                <a:spcPct val="0"/>
              </a:spcBef>
            </a:pPr>
            <a:r>
              <a:rPr lang="en-US"/>
              <a:t>“Have you ever done something wrong?” “How do you deal with that?” “Christians believe that….”</a:t>
            </a:r>
          </a:p>
        </p:txBody>
      </p:sp>
      <p:sp>
        <p:nvSpPr>
          <p:cNvPr id="1146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imes New Roman" pitchFamily="18" charset="0"/>
              </a:defRPr>
            </a:lvl1pPr>
            <a:lvl2pPr marL="703263" indent="-271463" defTabSz="865188" eaLnBrk="0" hangingPunct="0">
              <a:defRPr sz="2400">
                <a:solidFill>
                  <a:schemeClr val="tx1"/>
                </a:solidFill>
                <a:latin typeface="Times New Roman" pitchFamily="18" charset="0"/>
              </a:defRPr>
            </a:lvl2pPr>
            <a:lvl3pPr marL="1081088" indent="-215900" defTabSz="865188" eaLnBrk="0" hangingPunct="0">
              <a:defRPr sz="2400">
                <a:solidFill>
                  <a:schemeClr val="tx1"/>
                </a:solidFill>
                <a:latin typeface="Times New Roman" pitchFamily="18" charset="0"/>
              </a:defRPr>
            </a:lvl3pPr>
            <a:lvl4pPr marL="1512888" indent="-215900" defTabSz="865188" eaLnBrk="0" hangingPunct="0">
              <a:defRPr sz="2400">
                <a:solidFill>
                  <a:schemeClr val="tx1"/>
                </a:solidFill>
                <a:latin typeface="Times New Roman" pitchFamily="18" charset="0"/>
              </a:defRPr>
            </a:lvl4pPr>
            <a:lvl5pPr marL="1946275" indent="-215900" defTabSz="865188" eaLnBrk="0" hangingPunct="0">
              <a:defRPr sz="2400">
                <a:solidFill>
                  <a:schemeClr val="tx1"/>
                </a:solidFill>
                <a:latin typeface="Times New Roman" pitchFamily="18" charset="0"/>
              </a:defRPr>
            </a:lvl5pPr>
            <a:lvl6pPr marL="2403475" indent="-215900" algn="ctr" defTabSz="865188" eaLnBrk="0" fontAlgn="base" hangingPunct="0">
              <a:spcBef>
                <a:spcPct val="20000"/>
              </a:spcBef>
              <a:spcAft>
                <a:spcPct val="0"/>
              </a:spcAft>
              <a:defRPr sz="2400">
                <a:solidFill>
                  <a:schemeClr val="tx1"/>
                </a:solidFill>
                <a:latin typeface="Times New Roman" pitchFamily="18" charset="0"/>
              </a:defRPr>
            </a:lvl6pPr>
            <a:lvl7pPr marL="2860675" indent="-215900" algn="ctr" defTabSz="865188" eaLnBrk="0" fontAlgn="base" hangingPunct="0">
              <a:spcBef>
                <a:spcPct val="20000"/>
              </a:spcBef>
              <a:spcAft>
                <a:spcPct val="0"/>
              </a:spcAft>
              <a:defRPr sz="2400">
                <a:solidFill>
                  <a:schemeClr val="tx1"/>
                </a:solidFill>
                <a:latin typeface="Times New Roman" pitchFamily="18" charset="0"/>
              </a:defRPr>
            </a:lvl7pPr>
            <a:lvl8pPr marL="3317875" indent="-215900" algn="ctr" defTabSz="865188" eaLnBrk="0" fontAlgn="base" hangingPunct="0">
              <a:spcBef>
                <a:spcPct val="20000"/>
              </a:spcBef>
              <a:spcAft>
                <a:spcPct val="0"/>
              </a:spcAft>
              <a:defRPr sz="2400">
                <a:solidFill>
                  <a:schemeClr val="tx1"/>
                </a:solidFill>
                <a:latin typeface="Times New Roman" pitchFamily="18" charset="0"/>
              </a:defRPr>
            </a:lvl8pPr>
            <a:lvl9pPr marL="3775075" indent="-215900" algn="ctr" defTabSz="865188" eaLnBrk="0" fontAlgn="base" hangingPunct="0">
              <a:spcBef>
                <a:spcPct val="20000"/>
              </a:spcBef>
              <a:spcAft>
                <a:spcPct val="0"/>
              </a:spcAft>
              <a:defRPr sz="2400">
                <a:solidFill>
                  <a:schemeClr val="tx1"/>
                </a:solidFill>
                <a:latin typeface="Times New Roman" pitchFamily="18" charset="0"/>
              </a:defRPr>
            </a:lvl9pPr>
          </a:lstStyle>
          <a:p>
            <a:pPr algn="r" eaLnBrk="1" hangingPunct="1">
              <a:spcBef>
                <a:spcPct val="0"/>
              </a:spcBef>
            </a:pPr>
            <a:fld id="{08B10B8D-2564-47E1-81E9-1D089166883D}" type="slidenum">
              <a:rPr lang="en-US" sz="1200">
                <a:latin typeface="Calibri" pitchFamily="34" charset="0"/>
                <a:cs typeface="Arial" pitchFamily="34" charset="0"/>
              </a:rPr>
              <a:pPr algn="r" eaLnBrk="1" hangingPunct="1">
                <a:spcBef>
                  <a:spcPct val="0"/>
                </a:spcBef>
              </a:pPr>
              <a:t>30</a:t>
            </a:fld>
            <a:endParaRPr lang="en-US" sz="1200">
              <a:latin typeface="Calibri"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1E2DA-A649-41C3-A96F-467D648A9761}" type="slidenum">
              <a:rPr lang="en-US" altLang="en-US"/>
              <a:pPr/>
              <a:t>38</a:t>
            </a:fld>
            <a:endParaRPr lang="en-US" altLang="en-US"/>
          </a:p>
        </p:txBody>
      </p:sp>
      <p:sp>
        <p:nvSpPr>
          <p:cNvPr id="8194" name="Rectangle 2"/>
          <p:cNvSpPr>
            <a:spLocks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ltLang="en-US"/>
          </a:p>
          <a:p>
            <a:endParaRPr lang="en-US" altLang="en-US"/>
          </a:p>
          <a:p>
            <a:endParaRPr lang="en-US" altLang="en-US"/>
          </a:p>
          <a:p>
            <a:endParaRPr lang="en-US" altLang="en-US"/>
          </a:p>
          <a:p>
            <a:endParaRPr lang="en-US" altLang="en-US"/>
          </a:p>
          <a:p>
            <a:r>
              <a:rPr lang="en-US" altLang="en-US"/>
              <a:t>overindulgen</a:t>
            </a:r>
          </a:p>
          <a:p>
            <a:endParaRPr lang="en-US" altLang="en-US"/>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lgn="r">
              <a:spcBef>
                <a:spcPct val="0"/>
              </a:spcBef>
            </a:pPr>
            <a:fld id="{F619C875-507C-4A50-A8ED-BF6213FAFC65}" type="slidenum">
              <a:rPr lang="en-US" sz="1200">
                <a:latin typeface="Arial" pitchFamily="34" charset="0"/>
                <a:ea typeface="MS PGothic" pitchFamily="34" charset="-128"/>
              </a:rPr>
              <a:pPr algn="r">
                <a:spcBef>
                  <a:spcPct val="0"/>
                </a:spcBef>
              </a:pPr>
              <a:t>39</a:t>
            </a:fld>
            <a:endParaRPr lang="en-US" sz="1200">
              <a:latin typeface="Arial" pitchFamily="34" charset="0"/>
              <a:ea typeface="MS PGothic" pitchFamily="34"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lgn="r">
              <a:spcBef>
                <a:spcPct val="0"/>
              </a:spcBef>
            </a:pPr>
            <a:fld id="{FE1FCC19-0A35-47DD-B019-046765B7437F}" type="slidenum">
              <a:rPr lang="en-US" sz="1200">
                <a:latin typeface="Arial" pitchFamily="34" charset="0"/>
                <a:ea typeface="MS PGothic" pitchFamily="34" charset="-128"/>
              </a:rPr>
              <a:pPr algn="r">
                <a:spcBef>
                  <a:spcPct val="0"/>
                </a:spcBef>
              </a:pPr>
              <a:t>40</a:t>
            </a:fld>
            <a:endParaRPr lang="en-US" sz="1200">
              <a:latin typeface="Arial" pitchFamily="34" charset="0"/>
              <a:ea typeface="MS PGothic"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E9388-E636-4ACC-92E1-E740243C1FB6}" type="datetimeFigureOut">
              <a:rPr lang="en-US" smtClean="0">
                <a:solidFill>
                  <a:prstClr val="white">
                    <a:tint val="75000"/>
                  </a:prstClr>
                </a:solidFill>
              </a:rPr>
              <a:pPr/>
              <a:t>11/9/2015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319E240-D479-4420-9079-86CC3B6C63F4}"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E9388-E636-4ACC-92E1-E740243C1FB6}" type="datetimeFigureOut">
              <a:rPr lang="en-US" smtClean="0">
                <a:solidFill>
                  <a:prstClr val="white">
                    <a:tint val="75000"/>
                  </a:prstClr>
                </a:solidFill>
              </a:rPr>
              <a:pPr/>
              <a:t>11/9/2015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319E240-D479-4420-9079-86CC3B6C63F4}"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E9388-E636-4ACC-92E1-E740243C1FB6}" type="datetimeFigureOut">
              <a:rPr lang="en-US" smtClean="0">
                <a:solidFill>
                  <a:prstClr val="white">
                    <a:tint val="75000"/>
                  </a:prstClr>
                </a:solidFill>
              </a:rPr>
              <a:pPr/>
              <a:t>11/9/2015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319E240-D479-4420-9079-86CC3B6C63F4}"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133600"/>
            <a:ext cx="3810000" cy="4114800"/>
          </a:xfrm>
        </p:spPr>
        <p:txBody>
          <a:bodyPr/>
          <a:lstStyle/>
          <a:p>
            <a:endParaRPr lang="en-US"/>
          </a:p>
        </p:txBody>
      </p:sp>
      <p:sp>
        <p:nvSpPr>
          <p:cNvPr id="4" name="Text Placeholder 3"/>
          <p:cNvSpPr>
            <a:spLocks noGrp="1"/>
          </p:cNvSpPr>
          <p:nvPr>
            <p:ph type="body" sz="half" idx="2"/>
          </p:nvPr>
        </p:nvSpPr>
        <p:spPr>
          <a:xfrm>
            <a:off x="46482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B5F9E076-C49A-4A59-8E70-08811A4AEE38}" type="slidenum">
              <a:rPr lang="en-US" altLang="en-US"/>
              <a:pPr/>
              <a:t>‹#›</a:t>
            </a:fld>
            <a:endParaRPr lang="en-US" altLang="en-US"/>
          </a:p>
        </p:txBody>
      </p:sp>
    </p:spTree>
    <p:extLst>
      <p:ext uri="{BB962C8B-B14F-4D97-AF65-F5344CB8AC3E}">
        <p14:creationId xmlns:p14="http://schemas.microsoft.com/office/powerpoint/2010/main" val="135104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E9388-E636-4ACC-92E1-E740243C1FB6}" type="datetimeFigureOut">
              <a:rPr lang="en-US" smtClean="0">
                <a:solidFill>
                  <a:prstClr val="white">
                    <a:tint val="75000"/>
                  </a:prstClr>
                </a:solidFill>
              </a:rPr>
              <a:pPr/>
              <a:t>11/9/2015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319E240-D479-4420-9079-86CC3B6C63F4}"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E9388-E636-4ACC-92E1-E740243C1FB6}" type="datetimeFigureOut">
              <a:rPr lang="en-US" smtClean="0">
                <a:solidFill>
                  <a:prstClr val="white">
                    <a:tint val="75000"/>
                  </a:prstClr>
                </a:solidFill>
              </a:rPr>
              <a:pPr/>
              <a:t>11/9/2015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319E240-D479-4420-9079-86CC3B6C63F4}"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E9388-E636-4ACC-92E1-E740243C1FB6}" type="datetimeFigureOut">
              <a:rPr lang="en-US" smtClean="0">
                <a:solidFill>
                  <a:prstClr val="white">
                    <a:tint val="75000"/>
                  </a:prstClr>
                </a:solidFill>
              </a:rPr>
              <a:pPr/>
              <a:t>11/9/2015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319E240-D479-4420-9079-86CC3B6C63F4}"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E9388-E636-4ACC-92E1-E740243C1FB6}" type="datetimeFigureOut">
              <a:rPr lang="en-US" smtClean="0">
                <a:solidFill>
                  <a:prstClr val="white">
                    <a:tint val="75000"/>
                  </a:prstClr>
                </a:solidFill>
              </a:rPr>
              <a:pPr/>
              <a:t>11/9/2015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319E240-D479-4420-9079-86CC3B6C63F4}"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E9388-E636-4ACC-92E1-E740243C1FB6}" type="datetimeFigureOut">
              <a:rPr lang="en-US" smtClean="0">
                <a:solidFill>
                  <a:prstClr val="white">
                    <a:tint val="75000"/>
                  </a:prstClr>
                </a:solidFill>
              </a:rPr>
              <a:pPr/>
              <a:t>11/9/2015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319E240-D479-4420-9079-86CC3B6C63F4}"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E9388-E636-4ACC-92E1-E740243C1FB6}" type="datetimeFigureOut">
              <a:rPr lang="en-US" smtClean="0">
                <a:solidFill>
                  <a:prstClr val="white">
                    <a:tint val="75000"/>
                  </a:prstClr>
                </a:solidFill>
              </a:rPr>
              <a:pPr/>
              <a:t>11/9/2015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319E240-D479-4420-9079-86CC3B6C63F4}"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E9388-E636-4ACC-92E1-E740243C1FB6}" type="datetimeFigureOut">
              <a:rPr lang="en-US" smtClean="0">
                <a:solidFill>
                  <a:prstClr val="white">
                    <a:tint val="75000"/>
                  </a:prstClr>
                </a:solidFill>
              </a:rPr>
              <a:pPr/>
              <a:t>11/9/2015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319E240-D479-4420-9079-86CC3B6C63F4}"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E9388-E636-4ACC-92E1-E740243C1FB6}" type="datetimeFigureOut">
              <a:rPr lang="en-US" smtClean="0">
                <a:solidFill>
                  <a:prstClr val="white">
                    <a:tint val="75000"/>
                  </a:prstClr>
                </a:solidFill>
              </a:rPr>
              <a:pPr/>
              <a:t>11/9/2015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319E240-D479-4420-9079-86CC3B6C63F4}"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100000">
              <a:schemeClr val="accent2">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E9388-E636-4ACC-92E1-E740243C1FB6}" type="datetimeFigureOut">
              <a:rPr lang="en-US" smtClean="0">
                <a:solidFill>
                  <a:prstClr val="white">
                    <a:tint val="75000"/>
                  </a:prstClr>
                </a:solidFill>
              </a:rPr>
              <a:pPr/>
              <a:t>11/9/2015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9E240-D479-4420-9079-86CC3B6C63F4}"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piritualphotos.com/Animism/index.htm" TargetMode="External"/><Relationship Id="rId2" Type="http://schemas.openxmlformats.org/officeDocument/2006/relationships/hyperlink" Target="http://www.spiritualphotos.com/Animism/pages/KESBR067.htm" TargetMode="Externa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www.spiritualphotos.com/Animism/pages/MXCEM005.ht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123rf.com/profile_pixelbird"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Social%20Studies/Global%209/Global%209%20(Vicat)/Image14','','../images/links50b.gif',1);MM_displayStatusMsg('Click%20here%20to%20find%20some%20useful%20art%20links" TargetMode="External"/><Relationship Id="rId3" Type="http://schemas.openxmlformats.org/officeDocument/2006/relationships/hyperlink" Target="http://www.artyfactory.com/sitebody/gallery1.htm" TargetMode="External"/><Relationship Id="rId7" Type="http://schemas.openxmlformats.org/officeDocument/2006/relationships/hyperlink" Target="http://www.artyfactory.com/sitebody/links.htm"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Social%20Studies/Global%209/Global%209%20(Vicat)/Image611','','../images/info50b.gif',1);MM_displayStatusMsg('Find%20out%20more%20about%20us%20on%20the%20Information%20Page." TargetMode="External"/><Relationship Id="rId5" Type="http://schemas.openxmlformats.org/officeDocument/2006/relationships/hyperlink" Target="http://www.artyfactory.com/sitebody/information.htm" TargetMode="External"/><Relationship Id="rId4" Type="http://schemas.openxmlformats.org/officeDocument/2006/relationships/hyperlink" Target="Social%20Studies/Global%209/Global%209%20(Vicat)/Image511','','../images/palette50b.gif',1);MM_displayStatusMsg('Visit%20the%20Gallery%20and%20explore%20our%20art%20and%20design%20workshops." TargetMode="Externa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6.xml"/><Relationship Id="rId5" Type="http://schemas.openxmlformats.org/officeDocument/2006/relationships/image" Target="../media/image30.wmf"/><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hyperlink" Target="http://www.hindudevotion.com/hanuman.html" TargetMode="External"/><Relationship Id="rId13" Type="http://schemas.openxmlformats.org/officeDocument/2006/relationships/image" Target="../media/image43.gif"/><Relationship Id="rId18" Type="http://schemas.openxmlformats.org/officeDocument/2006/relationships/image" Target="../media/image46.gif"/><Relationship Id="rId3" Type="http://schemas.openxmlformats.org/officeDocument/2006/relationships/image" Target="../media/image38.jpeg"/><Relationship Id="rId7" Type="http://schemas.openxmlformats.org/officeDocument/2006/relationships/image" Target="../media/image40.jpeg"/><Relationship Id="rId12" Type="http://schemas.openxmlformats.org/officeDocument/2006/relationships/hyperlink" Target="http://www.hindudevotion.com/lakshmi.html" TargetMode="External"/><Relationship Id="rId17" Type="http://schemas.openxmlformats.org/officeDocument/2006/relationships/image" Target="../media/image45.jpeg"/><Relationship Id="rId2" Type="http://schemas.openxmlformats.org/officeDocument/2006/relationships/hyperlink" Target="http://www.hindudevotion.com/brahma.html" TargetMode="External"/><Relationship Id="rId16" Type="http://schemas.openxmlformats.org/officeDocument/2006/relationships/hyperlink" Target="http://www.hindudevotion.com/shiva.html" TargetMode="External"/><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hyperlink" Target="http://www.hindudevotion.com/ganesh.html" TargetMode="External"/><Relationship Id="rId11" Type="http://schemas.openxmlformats.org/officeDocument/2006/relationships/image" Target="../media/image42.jpeg"/><Relationship Id="rId5" Type="http://schemas.openxmlformats.org/officeDocument/2006/relationships/image" Target="../media/image39.gif"/><Relationship Id="rId15" Type="http://schemas.openxmlformats.org/officeDocument/2006/relationships/image" Target="../media/image44.jpeg"/><Relationship Id="rId10" Type="http://schemas.openxmlformats.org/officeDocument/2006/relationships/hyperlink" Target="http://www.hindudevotion.com/krishna.html" TargetMode="External"/><Relationship Id="rId19" Type="http://schemas.openxmlformats.org/officeDocument/2006/relationships/hyperlink" Target="http://www.hindudevotion.com/vishnu.html" TargetMode="External"/><Relationship Id="rId4" Type="http://schemas.openxmlformats.org/officeDocument/2006/relationships/hyperlink" Target="http://www.hindudevotion.com/durga.html" TargetMode="External"/><Relationship Id="rId9" Type="http://schemas.openxmlformats.org/officeDocument/2006/relationships/image" Target="../media/image41.jpeg"/><Relationship Id="rId14" Type="http://schemas.openxmlformats.org/officeDocument/2006/relationships/hyperlink" Target="http://www.hindudevotion.com/saraswati.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6.xml"/><Relationship Id="rId4" Type="http://schemas.openxmlformats.org/officeDocument/2006/relationships/image" Target="../media/image50.wmf"/></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Septuagint"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667000" y="457200"/>
            <a:ext cx="3810000" cy="1044575"/>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6000" b="0">
                <a:solidFill>
                  <a:srgbClr val="FF0000"/>
                </a:solidFill>
                <a:latin typeface="Matura MT Script Capitals" pitchFamily="66" charset="0"/>
              </a:rPr>
              <a:t>Animism</a:t>
            </a:r>
          </a:p>
        </p:txBody>
      </p:sp>
      <p:sp>
        <p:nvSpPr>
          <p:cNvPr id="4099" name="Text Box 3"/>
          <p:cNvSpPr txBox="1">
            <a:spLocks noChangeArrowheads="1"/>
          </p:cNvSpPr>
          <p:nvPr/>
        </p:nvSpPr>
        <p:spPr bwMode="auto">
          <a:xfrm>
            <a:off x="228600" y="2057400"/>
            <a:ext cx="4876800" cy="1200329"/>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u="sng" dirty="0">
                <a:solidFill>
                  <a:schemeClr val="bg1"/>
                </a:solidFill>
              </a:rPr>
              <a:t>Animism</a:t>
            </a:r>
            <a:r>
              <a:rPr lang="en-US" altLang="en-US" sz="2400" dirty="0">
                <a:solidFill>
                  <a:schemeClr val="bg1"/>
                </a:solidFill>
              </a:rPr>
              <a:t> is the belief that all living and nonliving things in nature have a spirit</a:t>
            </a:r>
            <a:r>
              <a:rPr lang="en-US" altLang="en-US" dirty="0"/>
              <a:t>.  </a:t>
            </a:r>
          </a:p>
        </p:txBody>
      </p:sp>
      <p:sp>
        <p:nvSpPr>
          <p:cNvPr id="4100" name="Text Box 4"/>
          <p:cNvSpPr txBox="1">
            <a:spLocks noChangeArrowheads="1"/>
          </p:cNvSpPr>
          <p:nvPr/>
        </p:nvSpPr>
        <p:spPr bwMode="auto">
          <a:xfrm>
            <a:off x="228600" y="3581400"/>
            <a:ext cx="4876800" cy="830997"/>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dirty="0">
                <a:solidFill>
                  <a:schemeClr val="bg1"/>
                </a:solidFill>
              </a:rPr>
              <a:t>Animism was the belief system of many </a:t>
            </a:r>
            <a:r>
              <a:rPr lang="en-US" altLang="en-US" sz="2400" b="0" u="sng" dirty="0">
                <a:solidFill>
                  <a:schemeClr val="bg1"/>
                </a:solidFill>
              </a:rPr>
              <a:t>early civilizations</a:t>
            </a:r>
            <a:r>
              <a:rPr lang="en-US" altLang="en-US" sz="2400" b="0" dirty="0">
                <a:solidFill>
                  <a:schemeClr val="bg1"/>
                </a:solidFill>
              </a:rPr>
              <a:t>.</a:t>
            </a:r>
          </a:p>
        </p:txBody>
      </p:sp>
      <p:sp>
        <p:nvSpPr>
          <p:cNvPr id="4101" name="Text Box 5"/>
          <p:cNvSpPr txBox="1">
            <a:spLocks noChangeArrowheads="1"/>
          </p:cNvSpPr>
          <p:nvPr/>
        </p:nvSpPr>
        <p:spPr bwMode="auto">
          <a:xfrm>
            <a:off x="228600" y="4724400"/>
            <a:ext cx="4876800" cy="1200329"/>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bg1"/>
                </a:solidFill>
              </a:rPr>
              <a:t>Animism in early civilizations was often combined with </a:t>
            </a:r>
            <a:r>
              <a:rPr lang="en-US" altLang="en-US" sz="2400" u="sng" dirty="0">
                <a:solidFill>
                  <a:schemeClr val="bg1"/>
                </a:solidFill>
              </a:rPr>
              <a:t>ancestor worship.</a:t>
            </a:r>
          </a:p>
        </p:txBody>
      </p:sp>
      <p:sp>
        <p:nvSpPr>
          <p:cNvPr id="4102" name="Rectangle 6"/>
          <p:cNvSpPr>
            <a:spLocks noChangeArrowheads="1"/>
          </p:cNvSpPr>
          <p:nvPr/>
        </p:nvSpPr>
        <p:spPr bwMode="auto">
          <a:xfrm>
            <a:off x="0" y="509588"/>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0" dirty="0">
                <a:solidFill>
                  <a:schemeClr val="tx1"/>
                </a:solidFill>
                <a:latin typeface="Arial" charset="0"/>
                <a:cs typeface="Arial" charset="0"/>
              </a:rPr>
              <a:t/>
            </a:r>
            <a:br>
              <a:rPr lang="en-US" altLang="en-US" b="0" dirty="0">
                <a:solidFill>
                  <a:schemeClr val="tx1"/>
                </a:solidFill>
                <a:latin typeface="Arial" charset="0"/>
                <a:cs typeface="Arial" charset="0"/>
              </a:rPr>
            </a:br>
            <a:endParaRPr lang="en-US" altLang="en-US" b="0" dirty="0">
              <a:solidFill>
                <a:schemeClr val="tx1"/>
              </a:solidFill>
              <a:latin typeface="Arial" charset="0"/>
              <a:cs typeface="Arial" charset="0"/>
            </a:endParaRPr>
          </a:p>
          <a:p>
            <a:pPr eaLnBrk="0" hangingPunct="0"/>
            <a:endParaRPr lang="en-US" altLang="en-US" b="0" dirty="0">
              <a:solidFill>
                <a:schemeClr val="tx1"/>
              </a:solidFill>
              <a:latin typeface="Times New Roman" pitchFamily="18" charset="0"/>
            </a:endParaRPr>
          </a:p>
        </p:txBody>
      </p:sp>
      <p:sp>
        <p:nvSpPr>
          <p:cNvPr id="4103" name="Rectangle 7"/>
          <p:cNvSpPr>
            <a:spLocks noChangeArrowheads="1"/>
          </p:cNvSpPr>
          <p:nvPr/>
        </p:nvSpPr>
        <p:spPr bwMode="auto">
          <a:xfrm>
            <a:off x="0" y="169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4110" name="Group 14"/>
          <p:cNvGrpSpPr>
            <a:grpSpLocks/>
          </p:cNvGrpSpPr>
          <p:nvPr/>
        </p:nvGrpSpPr>
        <p:grpSpPr bwMode="auto">
          <a:xfrm>
            <a:off x="3429000" y="1697038"/>
            <a:ext cx="2286000" cy="457200"/>
            <a:chOff x="0" y="748"/>
            <a:chExt cx="1440" cy="288"/>
          </a:xfrm>
        </p:grpSpPr>
        <p:sp>
          <p:nvSpPr>
            <p:cNvPr id="4104" name="Rectangle 8"/>
            <p:cNvSpPr>
              <a:spLocks noChangeArrowheads="1"/>
            </p:cNvSpPr>
            <p:nvPr/>
          </p:nvSpPr>
          <p:spPr bwMode="auto">
            <a:xfrm>
              <a:off x="0" y="74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b="0">
                  <a:solidFill>
                    <a:schemeClr val="tx1"/>
                  </a:solidFill>
                  <a:latin typeface="Arial" charset="0"/>
                  <a:cs typeface="Arial" charset="0"/>
                  <a:hlinkClick r:id="rId2"/>
                </a:rPr>
                <a:t>  </a:t>
              </a:r>
              <a:r>
                <a:rPr lang="en-US" altLang="en-US" sz="2100" b="0">
                  <a:solidFill>
                    <a:schemeClr val="tx1"/>
                  </a:solidFill>
                  <a:latin typeface="Times New Roman"/>
                  <a:cs typeface="Arial" charset="0"/>
                </a:rPr>
                <a:t> </a:t>
              </a:r>
              <a:r>
                <a:rPr lang="en-US" altLang="en-US" b="0">
                  <a:solidFill>
                    <a:schemeClr val="tx1"/>
                  </a:solidFill>
                  <a:latin typeface="Times New Roman"/>
                  <a:cs typeface="Arial" charset="0"/>
                </a:rPr>
                <a:t>  </a:t>
              </a:r>
              <a:endParaRPr lang="en-US" altLang="en-US" b="0">
                <a:solidFill>
                  <a:schemeClr val="tx1"/>
                </a:solidFill>
                <a:latin typeface="Arial" charset="0"/>
                <a:cs typeface="Arial" charset="0"/>
              </a:endParaRPr>
            </a:p>
          </p:txBody>
        </p:sp>
        <p:sp>
          <p:nvSpPr>
            <p:cNvPr id="4106" name="Rectangle 10"/>
            <p:cNvSpPr>
              <a:spLocks noChangeArrowheads="1"/>
            </p:cNvSpPr>
            <p:nvPr/>
          </p:nvSpPr>
          <p:spPr bwMode="auto">
            <a:xfrm>
              <a:off x="480" y="74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b="0">
                  <a:solidFill>
                    <a:schemeClr val="tx1"/>
                  </a:solidFill>
                  <a:latin typeface="Arial" charset="0"/>
                  <a:cs typeface="Arial" charset="0"/>
                  <a:hlinkClick r:id="rId3"/>
                </a:rPr>
                <a:t>  </a:t>
              </a:r>
              <a:r>
                <a:rPr lang="en-US" altLang="en-US" sz="2100" b="0">
                  <a:solidFill>
                    <a:schemeClr val="tx1"/>
                  </a:solidFill>
                  <a:latin typeface="Times New Roman"/>
                  <a:cs typeface="Arial" charset="0"/>
                </a:rPr>
                <a:t> </a:t>
              </a:r>
              <a:r>
                <a:rPr lang="en-US" altLang="en-US" b="0">
                  <a:solidFill>
                    <a:schemeClr val="tx1"/>
                  </a:solidFill>
                  <a:latin typeface="Times New Roman"/>
                  <a:cs typeface="Arial" charset="0"/>
                </a:rPr>
                <a:t>  </a:t>
              </a:r>
              <a:endParaRPr lang="en-US" altLang="en-US" b="0">
                <a:solidFill>
                  <a:schemeClr val="tx1"/>
                </a:solidFill>
                <a:latin typeface="Arial" charset="0"/>
                <a:cs typeface="Arial" charset="0"/>
              </a:endParaRPr>
            </a:p>
          </p:txBody>
        </p:sp>
        <p:sp>
          <p:nvSpPr>
            <p:cNvPr id="4108" name="Rectangle 12"/>
            <p:cNvSpPr>
              <a:spLocks noChangeArrowheads="1"/>
            </p:cNvSpPr>
            <p:nvPr/>
          </p:nvSpPr>
          <p:spPr bwMode="auto">
            <a:xfrm>
              <a:off x="960" y="74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b="0">
                  <a:solidFill>
                    <a:schemeClr val="tx1"/>
                  </a:solidFill>
                  <a:latin typeface="Arial" charset="0"/>
                  <a:cs typeface="Arial" charset="0"/>
                  <a:hlinkClick r:id="rId4"/>
                </a:rPr>
                <a:t> </a:t>
              </a:r>
              <a:r>
                <a:rPr lang="en-US" altLang="en-US" sz="2100" b="0">
                  <a:solidFill>
                    <a:schemeClr val="tx1"/>
                  </a:solidFill>
                  <a:latin typeface="Times New Roman"/>
                  <a:cs typeface="Arial" charset="0"/>
                </a:rPr>
                <a:t> </a:t>
              </a:r>
              <a:r>
                <a:rPr lang="en-US" altLang="en-US" b="0">
                  <a:solidFill>
                    <a:schemeClr val="tx1"/>
                  </a:solidFill>
                  <a:latin typeface="Times New Roman"/>
                  <a:cs typeface="Arial" charset="0"/>
                </a:rPr>
                <a:t>   </a:t>
              </a:r>
              <a:endParaRPr lang="en-US" altLang="en-US" b="0">
                <a:solidFill>
                  <a:schemeClr val="tx1"/>
                </a:solidFill>
                <a:latin typeface="Arial" charset="0"/>
                <a:cs typeface="Arial" charset="0"/>
              </a:endParaRPr>
            </a:p>
          </p:txBody>
        </p:sp>
      </p:grpSp>
      <p:sp>
        <p:nvSpPr>
          <p:cNvPr id="4113" name="Rectangle 17"/>
          <p:cNvSpPr>
            <a:spLocks noChangeArrowheads="1"/>
          </p:cNvSpPr>
          <p:nvPr/>
        </p:nvSpPr>
        <p:spPr bwMode="auto">
          <a:xfrm>
            <a:off x="0" y="4659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0">
                <a:solidFill>
                  <a:schemeClr val="tx1"/>
                </a:solidFill>
                <a:latin typeface="Arial" charset="0"/>
                <a:cs typeface="Arial" charset="0"/>
              </a:rPr>
              <a:t> </a:t>
            </a:r>
            <a:endParaRPr lang="en-US" altLang="en-US" b="0">
              <a:solidFill>
                <a:schemeClr val="tx1"/>
              </a:solidFill>
              <a:latin typeface="Times New Roman" pitchFamily="18" charset="0"/>
            </a:endParaRPr>
          </a:p>
        </p:txBody>
      </p:sp>
      <p:pic>
        <p:nvPicPr>
          <p:cNvPr id="4112" name="Picture 16" descr="KESBR077"/>
          <p:cNvPicPr>
            <a:picLocks noChangeAspect="1" noChangeArrowheads="1"/>
          </p:cNvPicPr>
          <p:nvPr/>
        </p:nvPicPr>
        <p:blipFill>
          <a:blip r:embed="rId5">
            <a:extLst>
              <a:ext uri="{28A0092B-C50C-407E-A947-70E740481C1C}">
                <a14:useLocalDpi xmlns:a14="http://schemas.microsoft.com/office/drawing/2010/main" val="0"/>
              </a:ext>
            </a:extLst>
          </a:blip>
          <a:srcRect l="17871" r="15643"/>
          <a:stretch>
            <a:fillRect/>
          </a:stretch>
        </p:blipFill>
        <p:spPr bwMode="auto">
          <a:xfrm>
            <a:off x="5334000" y="2057400"/>
            <a:ext cx="3581400" cy="38862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53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0-#ppt_w/2"/>
                                          </p:val>
                                        </p:tav>
                                        <p:tav tm="100000">
                                          <p:val>
                                            <p:strVal val="#ppt_x"/>
                                          </p:val>
                                        </p:tav>
                                      </p:tavLst>
                                    </p:anim>
                                    <p:anim calcmode="lin" valueType="num">
                                      <p:cBhvr additive="base">
                                        <p:cTn id="8"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0-#ppt_w/2"/>
                                          </p:val>
                                        </p:tav>
                                        <p:tav tm="100000">
                                          <p:val>
                                            <p:strVal val="#ppt_x"/>
                                          </p:val>
                                        </p:tav>
                                      </p:tavLst>
                                    </p:anim>
                                    <p:anim calcmode="lin" valueType="num">
                                      <p:cBhvr additive="base">
                                        <p:cTn id="14"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0-#ppt_w/2"/>
                                          </p:val>
                                        </p:tav>
                                        <p:tav tm="100000">
                                          <p:val>
                                            <p:strVal val="#ppt_x"/>
                                          </p:val>
                                        </p:tav>
                                      </p:tavLst>
                                    </p:anim>
                                    <p:anim calcmode="lin" valueType="num">
                                      <p:cBhvr additive="base">
                                        <p:cTn id="20"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autoUpdateAnimBg="0"/>
      <p:bldP spid="4100" grpId="0" animBg="1" autoUpdateAnimBg="0"/>
      <p:bldP spid="4101"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14" t="1" r="1618" b="1"/>
          <a:stretch/>
        </p:blipFill>
        <p:spPr>
          <a:xfrm>
            <a:off x="0" y="0"/>
            <a:ext cx="9144000" cy="6858000"/>
          </a:xfrm>
          <a:prstGeom prst="rect">
            <a:avLst/>
          </a:prstGeom>
        </p:spPr>
      </p:pic>
      <p:sp>
        <p:nvSpPr>
          <p:cNvPr id="2" name="Title 1"/>
          <p:cNvSpPr>
            <a:spLocks noGrp="1"/>
          </p:cNvSpPr>
          <p:nvPr>
            <p:ph type="title"/>
          </p:nvPr>
        </p:nvSpPr>
        <p:spPr>
          <a:xfrm>
            <a:off x="0" y="4953000"/>
            <a:ext cx="9144000" cy="1981200"/>
          </a:xfrm>
        </p:spPr>
        <p:txBody>
          <a:bodyPr>
            <a:normAutofit/>
          </a:bodyPr>
          <a:lstStyle/>
          <a:p>
            <a:r>
              <a:rPr lang="en-US" sz="7300" b="1" dirty="0" smtClean="0">
                <a:ln>
                  <a:solidFill>
                    <a:srgbClr val="2E2B41"/>
                  </a:solidFill>
                </a:ln>
              </a:rPr>
              <a:t>The Pillars </a:t>
            </a:r>
            <a:r>
              <a:rPr lang="en-US" b="1" dirty="0" smtClean="0">
                <a:ln>
                  <a:solidFill>
                    <a:srgbClr val="2E2B41"/>
                  </a:solidFill>
                </a:ln>
              </a:rPr>
              <a:t/>
            </a:r>
            <a:br>
              <a:rPr lang="en-US" b="1" dirty="0" smtClean="0">
                <a:ln>
                  <a:solidFill>
                    <a:srgbClr val="2E2B41"/>
                  </a:solidFill>
                </a:ln>
              </a:rPr>
            </a:br>
            <a:r>
              <a:rPr lang="en-US" b="1" dirty="0" smtClean="0">
                <a:ln>
                  <a:solidFill>
                    <a:srgbClr val="2E2B41"/>
                  </a:solidFill>
                </a:ln>
              </a:rPr>
              <a:t>of Zoroastrianism</a:t>
            </a:r>
            <a:endParaRPr lang="en-US" b="1" dirty="0">
              <a:ln>
                <a:solidFill>
                  <a:srgbClr val="2E2B41"/>
                </a:solidFill>
              </a:ln>
            </a:endParaRPr>
          </a:p>
        </p:txBody>
      </p:sp>
      <p:sp>
        <p:nvSpPr>
          <p:cNvPr id="6" name="TextBox 5"/>
          <p:cNvSpPr txBox="1"/>
          <p:nvPr/>
        </p:nvSpPr>
        <p:spPr>
          <a:xfrm>
            <a:off x="1310695" y="0"/>
            <a:ext cx="670505" cy="3962400"/>
          </a:xfrm>
          <a:prstGeom prst="rect">
            <a:avLst/>
          </a:prstGeom>
          <a:noFill/>
        </p:spPr>
        <p:txBody>
          <a:bodyPr vert="wordArtVert" wrap="square" rtlCol="0">
            <a:spAutoFit/>
          </a:bodyPr>
          <a:lstStyle/>
          <a:p>
            <a:pPr algn="ctr"/>
            <a:r>
              <a:rPr lang="en-US" sz="2800" b="1" dirty="0" smtClean="0">
                <a:solidFill>
                  <a:prstClr val="black"/>
                </a:solidFill>
                <a:effectLst>
                  <a:glow rad="101600">
                    <a:srgbClr val="FFFFFF">
                      <a:alpha val="60000"/>
                    </a:srgbClr>
                  </a:glow>
                </a:effectLst>
              </a:rPr>
              <a:t>Thoughts</a:t>
            </a:r>
            <a:endParaRPr lang="en-US" sz="2800" b="1" dirty="0">
              <a:solidFill>
                <a:prstClr val="black"/>
              </a:solidFill>
              <a:effectLst>
                <a:glow rad="101600">
                  <a:srgbClr val="FFFFFF">
                    <a:alpha val="60000"/>
                  </a:srgbClr>
                </a:glow>
              </a:effectLst>
            </a:endParaRPr>
          </a:p>
        </p:txBody>
      </p:sp>
      <p:sp>
        <p:nvSpPr>
          <p:cNvPr id="7" name="TextBox 6"/>
          <p:cNvSpPr txBox="1"/>
          <p:nvPr/>
        </p:nvSpPr>
        <p:spPr>
          <a:xfrm>
            <a:off x="4267200" y="76200"/>
            <a:ext cx="809196" cy="3198375"/>
          </a:xfrm>
          <a:prstGeom prst="rect">
            <a:avLst/>
          </a:prstGeom>
          <a:noFill/>
        </p:spPr>
        <p:txBody>
          <a:bodyPr vert="wordArtVert" wrap="square" rtlCol="0">
            <a:spAutoFit/>
          </a:bodyPr>
          <a:lstStyle/>
          <a:p>
            <a:pPr algn="ctr"/>
            <a:r>
              <a:rPr lang="en-US" sz="3600" b="1" dirty="0" smtClean="0">
                <a:solidFill>
                  <a:srgbClr val="000000"/>
                </a:solidFill>
                <a:effectLst>
                  <a:glow rad="101600">
                    <a:srgbClr val="FFFFFF">
                      <a:alpha val="60000"/>
                    </a:srgbClr>
                  </a:glow>
                </a:effectLst>
              </a:rPr>
              <a:t>Words</a:t>
            </a:r>
            <a:endParaRPr lang="en-US" sz="3600" b="1" dirty="0">
              <a:solidFill>
                <a:srgbClr val="000000"/>
              </a:solidFill>
              <a:effectLst>
                <a:glow rad="101600">
                  <a:srgbClr val="FFFFFF">
                    <a:alpha val="60000"/>
                  </a:srgbClr>
                </a:glow>
              </a:effectLst>
            </a:endParaRPr>
          </a:p>
        </p:txBody>
      </p:sp>
      <p:sp>
        <p:nvSpPr>
          <p:cNvPr id="8" name="TextBox 7"/>
          <p:cNvSpPr txBox="1"/>
          <p:nvPr/>
        </p:nvSpPr>
        <p:spPr>
          <a:xfrm>
            <a:off x="7543800" y="228600"/>
            <a:ext cx="228600" cy="2862322"/>
          </a:xfrm>
          <a:prstGeom prst="rect">
            <a:avLst/>
          </a:prstGeom>
          <a:noFill/>
        </p:spPr>
        <p:txBody>
          <a:bodyPr wrap="square" rtlCol="0">
            <a:spAutoFit/>
          </a:bodyPr>
          <a:lstStyle/>
          <a:p>
            <a:pPr algn="ctr"/>
            <a:r>
              <a:rPr lang="en-US" sz="3600" b="1" dirty="0" smtClean="0">
                <a:solidFill>
                  <a:srgbClr val="000000"/>
                </a:solidFill>
                <a:effectLst>
                  <a:glow rad="101600">
                    <a:srgbClr val="FFFFFF">
                      <a:alpha val="60000"/>
                    </a:srgbClr>
                  </a:glow>
                </a:effectLst>
              </a:rPr>
              <a:t>Deeds</a:t>
            </a:r>
            <a:endParaRPr lang="en-US" sz="3600" b="1" dirty="0">
              <a:solidFill>
                <a:srgbClr val="000000"/>
              </a:solidFill>
              <a:effectLst>
                <a:glow rad="101600">
                  <a:srgbClr val="FFFFFF">
                    <a:alpha val="60000"/>
                  </a:srgbClr>
                </a:glow>
              </a:effectLst>
            </a:endParaRPr>
          </a:p>
        </p:txBody>
      </p:sp>
    </p:spTree>
    <p:extLst>
      <p:ext uri="{BB962C8B-B14F-4D97-AF65-F5344CB8AC3E}">
        <p14:creationId xmlns:p14="http://schemas.microsoft.com/office/powerpoint/2010/main" val="3913526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752"/>
          <a:stretch/>
        </p:blipFill>
        <p:spPr>
          <a:xfrm>
            <a:off x="-1" y="228599"/>
            <a:ext cx="9144001" cy="6438009"/>
          </a:xfrm>
          <a:prstGeom prst="rect">
            <a:avLst/>
          </a:prstGeom>
        </p:spPr>
      </p:pic>
      <p:sp>
        <p:nvSpPr>
          <p:cNvPr id="2" name="Title 1"/>
          <p:cNvSpPr>
            <a:spLocks noGrp="1"/>
          </p:cNvSpPr>
          <p:nvPr>
            <p:ph type="title"/>
          </p:nvPr>
        </p:nvSpPr>
        <p:spPr>
          <a:xfrm>
            <a:off x="0" y="304800"/>
            <a:ext cx="6705600" cy="1143000"/>
          </a:xfrm>
        </p:spPr>
        <p:txBody>
          <a:bodyPr>
            <a:noAutofit/>
          </a:bodyPr>
          <a:lstStyle/>
          <a:p>
            <a:r>
              <a:rPr lang="en-US" sz="6600" b="1" dirty="0" smtClean="0">
                <a:ln>
                  <a:solidFill>
                    <a:schemeClr val="bg1"/>
                  </a:solidFill>
                </a:ln>
                <a:latin typeface="UnZialish" pitchFamily="2" charset="0"/>
              </a:rPr>
              <a:t>Zoroastrians?</a:t>
            </a:r>
            <a:endParaRPr lang="en-US" sz="6600" b="1" dirty="0">
              <a:ln>
                <a:solidFill>
                  <a:schemeClr val="bg1"/>
                </a:solidFill>
              </a:ln>
              <a:latin typeface="UnZialish" pitchFamily="2" charset="0"/>
            </a:endParaRPr>
          </a:p>
        </p:txBody>
      </p:sp>
      <p:sp>
        <p:nvSpPr>
          <p:cNvPr id="6" name="Rectangle 5">
            <a:hlinkClick r:id="rId3"/>
          </p:cNvPr>
          <p:cNvSpPr/>
          <p:nvPr/>
        </p:nvSpPr>
        <p:spPr>
          <a:xfrm>
            <a:off x="8077200" y="6324600"/>
            <a:ext cx="971356" cy="307777"/>
          </a:xfrm>
          <a:prstGeom prst="rect">
            <a:avLst/>
          </a:prstGeom>
        </p:spPr>
        <p:txBody>
          <a:bodyPr wrap="none">
            <a:spAutoFit/>
          </a:bodyPr>
          <a:lstStyle/>
          <a:p>
            <a:r>
              <a:rPr lang="en-US" sz="1400" b="1" dirty="0">
                <a:solidFill>
                  <a:schemeClr val="bg1"/>
                </a:solidFill>
              </a:rPr>
              <a:t>Naci Yavuz</a:t>
            </a:r>
          </a:p>
        </p:txBody>
      </p:sp>
      <p:sp>
        <p:nvSpPr>
          <p:cNvPr id="3" name="Rectangle 2"/>
          <p:cNvSpPr/>
          <p:nvPr/>
        </p:nvSpPr>
        <p:spPr>
          <a:xfrm>
            <a:off x="1310744" y="5560632"/>
            <a:ext cx="2185215"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Magi?</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568657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dn.history.com/sites/2/2014/01/alexander_the_great_by_tamarie-d57sirl-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6043"/>
            <a:ext cx="6524624" cy="2132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solidFill>
                  <a:srgbClr val="BAFEFE"/>
                </a:solidFill>
              </a:rPr>
              <a:t>Alexander the Great Conquers Persia </a:t>
            </a:r>
            <a:endParaRPr lang="en-US" dirty="0">
              <a:solidFill>
                <a:srgbClr val="BAFEFE"/>
              </a:solidFill>
            </a:endParaRPr>
          </a:p>
        </p:txBody>
      </p:sp>
      <p:sp>
        <p:nvSpPr>
          <p:cNvPr id="3" name="Content Placeholder 2"/>
          <p:cNvSpPr>
            <a:spLocks noGrp="1"/>
          </p:cNvSpPr>
          <p:nvPr>
            <p:ph sz="half" idx="1"/>
          </p:nvPr>
        </p:nvSpPr>
        <p:spPr/>
        <p:txBody>
          <a:bodyPr/>
          <a:lstStyle/>
          <a:p>
            <a:r>
              <a:rPr lang="en-US" dirty="0" smtClean="0">
                <a:solidFill>
                  <a:srgbClr val="BAFEFE"/>
                </a:solidFill>
              </a:rPr>
              <a:t>330 BCE defeats Darius III</a:t>
            </a:r>
          </a:p>
          <a:p>
            <a:endParaRPr lang="en-US" dirty="0">
              <a:solidFill>
                <a:srgbClr val="BAFEFE"/>
              </a:solidFill>
            </a:endParaRPr>
          </a:p>
        </p:txBody>
      </p:sp>
      <p:pic>
        <p:nvPicPr>
          <p:cNvPr id="2050" name="Picture 2" descr="http://cdn.spectator.co.uk/content/uploads/2015/02/booksfea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643" y="3872343"/>
            <a:ext cx="4305300" cy="286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007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BAFEFE"/>
                </a:solidFill>
              </a:rPr>
              <a:t>Sassarian</a:t>
            </a:r>
            <a:r>
              <a:rPr lang="en-US" dirty="0" smtClean="0">
                <a:solidFill>
                  <a:srgbClr val="BAFEFE"/>
                </a:solidFill>
              </a:rPr>
              <a:t> Dynasty</a:t>
            </a:r>
            <a:endParaRPr lang="en-US" dirty="0">
              <a:solidFill>
                <a:srgbClr val="BAFEFE"/>
              </a:solidFill>
            </a:endParaRPr>
          </a:p>
        </p:txBody>
      </p:sp>
      <p:sp>
        <p:nvSpPr>
          <p:cNvPr id="3" name="Content Placeholder 2"/>
          <p:cNvSpPr>
            <a:spLocks noGrp="1"/>
          </p:cNvSpPr>
          <p:nvPr>
            <p:ph sz="half" idx="1"/>
          </p:nvPr>
        </p:nvSpPr>
        <p:spPr>
          <a:xfrm>
            <a:off x="0" y="1600200"/>
            <a:ext cx="4495800" cy="5257800"/>
          </a:xfrm>
        </p:spPr>
        <p:txBody>
          <a:bodyPr>
            <a:normAutofit/>
          </a:bodyPr>
          <a:lstStyle/>
          <a:p>
            <a:r>
              <a:rPr lang="en-US" dirty="0" smtClean="0">
                <a:solidFill>
                  <a:srgbClr val="BAFEFE"/>
                </a:solidFill>
              </a:rPr>
              <a:t>208 CE </a:t>
            </a:r>
            <a:r>
              <a:rPr lang="en-US" dirty="0" err="1" smtClean="0">
                <a:solidFill>
                  <a:srgbClr val="BAFEFE"/>
                </a:solidFill>
              </a:rPr>
              <a:t>Ardashir</a:t>
            </a:r>
            <a:r>
              <a:rPr lang="en-US" dirty="0" smtClean="0">
                <a:solidFill>
                  <a:srgbClr val="BAFEFE"/>
                </a:solidFill>
              </a:rPr>
              <a:t> conquers Persia</a:t>
            </a:r>
          </a:p>
          <a:p>
            <a:r>
              <a:rPr lang="en-US" dirty="0" smtClean="0">
                <a:solidFill>
                  <a:srgbClr val="BAFEFE"/>
                </a:solidFill>
              </a:rPr>
              <a:t>Zoroastrianism Comes back to power</a:t>
            </a:r>
          </a:p>
          <a:p>
            <a:r>
              <a:rPr lang="en-US" dirty="0" smtClean="0">
                <a:solidFill>
                  <a:srgbClr val="BAFEFE"/>
                </a:solidFill>
              </a:rPr>
              <a:t>651 Persia is conquered by the Muslims</a:t>
            </a:r>
          </a:p>
          <a:p>
            <a:pPr lvl="1"/>
            <a:r>
              <a:rPr lang="en-US" dirty="0" smtClean="0">
                <a:solidFill>
                  <a:srgbClr val="BAFEFE"/>
                </a:solidFill>
              </a:rPr>
              <a:t>Seen as infidels by Muslims</a:t>
            </a:r>
          </a:p>
          <a:p>
            <a:pPr lvl="1"/>
            <a:r>
              <a:rPr lang="en-US" dirty="0" smtClean="0">
                <a:solidFill>
                  <a:srgbClr val="BAFEFE"/>
                </a:solidFill>
              </a:rPr>
              <a:t>By 900 CE </a:t>
            </a:r>
            <a:r>
              <a:rPr lang="en-US" dirty="0" err="1" smtClean="0">
                <a:solidFill>
                  <a:srgbClr val="BAFEFE"/>
                </a:solidFill>
              </a:rPr>
              <a:t>Zoroastrinan</a:t>
            </a:r>
            <a:r>
              <a:rPr lang="en-US" dirty="0" smtClean="0">
                <a:solidFill>
                  <a:srgbClr val="BAFEFE"/>
                </a:solidFill>
              </a:rPr>
              <a:t> believers flee to Mumbai India, </a:t>
            </a:r>
            <a:r>
              <a:rPr lang="en-US" dirty="0" err="1" smtClean="0">
                <a:solidFill>
                  <a:srgbClr val="BAFEFE"/>
                </a:solidFill>
              </a:rPr>
              <a:t>Parsi</a:t>
            </a:r>
            <a:endParaRPr lang="en-US" dirty="0" smtClean="0">
              <a:solidFill>
                <a:srgbClr val="BAFEFE"/>
              </a:solidFill>
            </a:endParaRPr>
          </a:p>
          <a:p>
            <a:endParaRPr lang="en-US" dirty="0">
              <a:solidFill>
                <a:srgbClr val="BAFEFE"/>
              </a:solidFill>
            </a:endParaRPr>
          </a:p>
        </p:txBody>
      </p:sp>
      <p:pic>
        <p:nvPicPr>
          <p:cNvPr id="3074" name="Picture 2" descr="http://www.livius.org/a/1/iran/coin_ardashir_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00"/>
            <a:ext cx="23622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35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43600"/>
            <a:ext cx="9144000" cy="639763"/>
          </a:xfrm>
        </p:spPr>
        <p:txBody>
          <a:bodyPr>
            <a:normAutofit/>
          </a:bodyPr>
          <a:lstStyle/>
          <a:p>
            <a:pPr marL="0" indent="0" algn="ctr">
              <a:buNone/>
            </a:pPr>
            <a:r>
              <a:rPr lang="en-US" i="1" dirty="0" smtClean="0">
                <a:solidFill>
                  <a:srgbClr val="BAFEFE"/>
                </a:solidFill>
                <a:latin typeface="Gill Sans MT" pitchFamily="34" charset="0"/>
              </a:rPr>
              <a:t>Over 125,000 Zoroastrians are spread across the globe</a:t>
            </a:r>
            <a:r>
              <a:rPr lang="en-US" i="1" dirty="0" smtClean="0">
                <a:latin typeface="Gill Sans MT" pitchFamily="34" charset="0"/>
              </a:rPr>
              <a:t>.</a:t>
            </a:r>
            <a:endParaRPr lang="en-US" i="1" dirty="0">
              <a:latin typeface="Gill Sans MT" pitchFamily="34" charset="0"/>
            </a:endParaRPr>
          </a:p>
        </p:txBody>
      </p:sp>
      <p:pic>
        <p:nvPicPr>
          <p:cNvPr id="7170" name="Picture 2" descr="http://upload.wikimedia.org/wikipedia/commons/b/b8/Zoroastrianism_by_Country.png"/>
          <p:cNvPicPr>
            <a:picLocks noChangeAspect="1" noChangeArrowheads="1"/>
          </p:cNvPicPr>
          <p:nvPr/>
        </p:nvPicPr>
        <p:blipFill rotWithShape="1">
          <a:blip r:embed="rId2">
            <a:extLst>
              <a:ext uri="{28A0092B-C50C-407E-A947-70E740481C1C}">
                <a14:useLocalDpi xmlns:a14="http://schemas.microsoft.com/office/drawing/2010/main" val="0"/>
              </a:ext>
            </a:extLst>
          </a:blip>
          <a:srcRect l="1626" r="813" b="2580"/>
          <a:stretch/>
        </p:blipFill>
        <p:spPr bwMode="auto">
          <a:xfrm>
            <a:off x="0" y="1447800"/>
            <a:ext cx="9144000" cy="42677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279737"/>
            <a:ext cx="9144001" cy="1015663"/>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6000" dirty="0" smtClean="0">
                <a:solidFill>
                  <a:schemeClr val="tx2"/>
                </a:solidFill>
                <a:latin typeface="UnZialish" pitchFamily="2" charset="0"/>
                <a:cs typeface="Apple Chancery"/>
              </a:rPr>
              <a:t>Zoroastrianism Today</a:t>
            </a:r>
            <a:endParaRPr lang="en-US" sz="6000" dirty="0">
              <a:solidFill>
                <a:schemeClr val="tx2"/>
              </a:solidFill>
              <a:latin typeface="UnZialish" pitchFamily="2" charset="0"/>
              <a:cs typeface="Apple Chancery"/>
            </a:endParaRPr>
          </a:p>
        </p:txBody>
      </p:sp>
    </p:spTree>
    <p:extLst>
      <p:ext uri="{BB962C8B-B14F-4D97-AF65-F5344CB8AC3E}">
        <p14:creationId xmlns:p14="http://schemas.microsoft.com/office/powerpoint/2010/main" val="2919063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504" y="3676237"/>
            <a:ext cx="9144000" cy="1470025"/>
          </a:xfrm>
        </p:spPr>
        <p:txBody>
          <a:bodyPr/>
          <a:lstStyle/>
          <a:p>
            <a:r>
              <a:rPr lang="en-US" altLang="en-US" u="sng" dirty="0">
                <a:solidFill>
                  <a:srgbClr val="BAFEFE"/>
                </a:solidFill>
              </a:rPr>
              <a:t>Introduction to Hinduism</a:t>
            </a:r>
          </a:p>
        </p:txBody>
      </p:sp>
      <p:sp>
        <p:nvSpPr>
          <p:cNvPr id="2051" name="Rectangle 3"/>
          <p:cNvSpPr>
            <a:spLocks noGrp="1" noChangeArrowheads="1"/>
          </p:cNvSpPr>
          <p:nvPr>
            <p:ph type="subTitle" idx="1"/>
          </p:nvPr>
        </p:nvSpPr>
        <p:spPr>
          <a:xfrm>
            <a:off x="1343025" y="5078896"/>
            <a:ext cx="6400800" cy="1752600"/>
          </a:xfrm>
        </p:spPr>
        <p:txBody>
          <a:bodyPr/>
          <a:lstStyle/>
          <a:p>
            <a:r>
              <a:rPr lang="en-US" altLang="en-US" dirty="0">
                <a:solidFill>
                  <a:srgbClr val="BAFEFE"/>
                </a:solidFill>
              </a:rPr>
              <a:t>“There is only one God, but endless are his aspects and endless are his names”</a:t>
            </a:r>
          </a:p>
        </p:txBody>
      </p:sp>
      <p:pic>
        <p:nvPicPr>
          <p:cNvPr id="14338" name="Picture 2" descr="http://myfantasticindia.com/wp-content/uploads/2013/08/hinduis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174" y="-9939"/>
            <a:ext cx="619125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403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b="1" dirty="0" smtClean="0">
                <a:solidFill>
                  <a:srgbClr val="BAFEFE"/>
                </a:solidFill>
                <a:latin typeface="Tempus Sans ITC" pitchFamily="82" charset="0"/>
              </a:rPr>
              <a:t>EARLY INDIA</a:t>
            </a:r>
          </a:p>
        </p:txBody>
      </p:sp>
      <p:sp>
        <p:nvSpPr>
          <p:cNvPr id="2051" name="Rectangle 3"/>
          <p:cNvSpPr>
            <a:spLocks noGrp="1" noChangeArrowheads="1"/>
          </p:cNvSpPr>
          <p:nvPr>
            <p:ph type="body" idx="1"/>
          </p:nvPr>
        </p:nvSpPr>
        <p:spPr>
          <a:xfrm>
            <a:off x="1062038" y="1766888"/>
            <a:ext cx="7769225" cy="671512"/>
          </a:xfrm>
        </p:spPr>
        <p:txBody>
          <a:bodyPr>
            <a:normAutofit fontScale="92500"/>
          </a:bodyPr>
          <a:lstStyle/>
          <a:p>
            <a:pPr eaLnBrk="1" hangingPunct="1">
              <a:lnSpc>
                <a:spcPct val="90000"/>
              </a:lnSpc>
            </a:pPr>
            <a:r>
              <a:rPr lang="en-US" sz="2400" b="1" dirty="0" smtClean="0">
                <a:solidFill>
                  <a:srgbClr val="BAFEFE"/>
                </a:solidFill>
                <a:latin typeface="Tempus Sans ITC" pitchFamily="82" charset="0"/>
              </a:rPr>
              <a:t>Hinduism began </a:t>
            </a:r>
            <a:r>
              <a:rPr lang="en-US" sz="2400" b="1" dirty="0" smtClean="0">
                <a:solidFill>
                  <a:srgbClr val="BAFEFE"/>
                </a:solidFill>
                <a:latin typeface="Tempus Sans ITC" pitchFamily="82" charset="0"/>
              </a:rPr>
              <a:t>in the Indus Valley approximately 2500 BCE</a:t>
            </a:r>
          </a:p>
          <a:p>
            <a:pPr marL="0" indent="0" eaLnBrk="1" hangingPunct="1">
              <a:lnSpc>
                <a:spcPct val="90000"/>
              </a:lnSpc>
              <a:buNone/>
            </a:pPr>
            <a:endParaRPr lang="en-US" sz="2400" b="1" dirty="0" smtClean="0">
              <a:latin typeface="Tempus Sans ITC" pitchFamily="82" charset="0"/>
            </a:endParaRPr>
          </a:p>
        </p:txBody>
      </p:sp>
      <p:pic>
        <p:nvPicPr>
          <p:cNvPr id="3076" name="Picture 4" descr="C:\My Documents\My Webs\images\hindu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81000"/>
            <a:ext cx="9429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687" y="2214562"/>
            <a:ext cx="5238750" cy="4452938"/>
          </a:xfrm>
          <a:prstGeom prst="rect">
            <a:avLst/>
          </a:prstGeom>
        </p:spPr>
      </p:pic>
    </p:spTree>
    <p:extLst>
      <p:ext uri="{BB962C8B-B14F-4D97-AF65-F5344CB8AC3E}">
        <p14:creationId xmlns:p14="http://schemas.microsoft.com/office/powerpoint/2010/main" val="1868929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2050"/>
                                        </p:tgtEl>
                                        <p:attrNameLst>
                                          <p:attrName>style.visibility</p:attrName>
                                        </p:attrNameLst>
                                      </p:cBhvr>
                                      <p:to>
                                        <p:strVal val="visible"/>
                                      </p:to>
                                    </p:set>
                                    <p:animEffect transition="in" filter="wipe(left)">
                                      <p:cBhvr>
                                        <p:cTn id="7" dur="75"/>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dissolve">
                                      <p:cBhvr>
                                        <p:cTn id="12"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066800" y="381000"/>
            <a:ext cx="7772400" cy="1012825"/>
          </a:xfrm>
        </p:spPr>
        <p:txBody>
          <a:bodyPr/>
          <a:lstStyle/>
          <a:p>
            <a:pPr eaLnBrk="1" hangingPunct="1"/>
            <a:r>
              <a:rPr lang="en-US" b="1" dirty="0" smtClean="0">
                <a:solidFill>
                  <a:srgbClr val="BAFEFE"/>
                </a:solidFill>
                <a:latin typeface="Tempus Sans ITC" pitchFamily="82" charset="0"/>
              </a:rPr>
              <a:t>EARLY INDIA</a:t>
            </a:r>
          </a:p>
        </p:txBody>
      </p:sp>
      <p:sp>
        <p:nvSpPr>
          <p:cNvPr id="2051" name="Rectangle 3"/>
          <p:cNvSpPr>
            <a:spLocks noGrp="1" noChangeArrowheads="1"/>
          </p:cNvSpPr>
          <p:nvPr>
            <p:ph type="body" idx="1"/>
          </p:nvPr>
        </p:nvSpPr>
        <p:spPr>
          <a:xfrm>
            <a:off x="1" y="1219199"/>
            <a:ext cx="4724400" cy="4333875"/>
          </a:xfrm>
        </p:spPr>
        <p:txBody>
          <a:bodyPr>
            <a:normAutofit/>
          </a:bodyPr>
          <a:lstStyle/>
          <a:p>
            <a:pPr marL="0" indent="0" eaLnBrk="1" hangingPunct="1">
              <a:lnSpc>
                <a:spcPct val="90000"/>
              </a:lnSpc>
              <a:buNone/>
            </a:pPr>
            <a:endParaRPr lang="en-US" sz="2400" b="1" dirty="0" smtClean="0">
              <a:solidFill>
                <a:srgbClr val="BAFEFE"/>
              </a:solidFill>
              <a:latin typeface="Tempus Sans ITC" pitchFamily="82" charset="0"/>
            </a:endParaRPr>
          </a:p>
          <a:p>
            <a:pPr eaLnBrk="1" hangingPunct="1">
              <a:lnSpc>
                <a:spcPct val="90000"/>
              </a:lnSpc>
            </a:pPr>
            <a:r>
              <a:rPr lang="en-US" sz="2800" b="1" dirty="0" smtClean="0">
                <a:solidFill>
                  <a:srgbClr val="BAFEFE"/>
                </a:solidFill>
                <a:latin typeface="Tempus Sans ITC" pitchFamily="82" charset="0"/>
              </a:rPr>
              <a:t>Fertile land due to river flooding from monsoon weather patterns (wet monsoon in summer, dry monsoon in winter)</a:t>
            </a:r>
          </a:p>
          <a:p>
            <a:pPr eaLnBrk="1" hangingPunct="1">
              <a:lnSpc>
                <a:spcPct val="90000"/>
              </a:lnSpc>
            </a:pPr>
            <a:endParaRPr lang="en-US" sz="2800" b="1" dirty="0" smtClean="0">
              <a:solidFill>
                <a:srgbClr val="BAFEFE"/>
              </a:solidFill>
              <a:latin typeface="Tempus Sans ITC" pitchFamily="82" charset="0"/>
            </a:endParaRPr>
          </a:p>
          <a:p>
            <a:pPr eaLnBrk="1" hangingPunct="1">
              <a:lnSpc>
                <a:spcPct val="90000"/>
              </a:lnSpc>
            </a:pPr>
            <a:r>
              <a:rPr lang="en-US" sz="2800" b="1" dirty="0" smtClean="0">
                <a:solidFill>
                  <a:srgbClr val="BAFEFE"/>
                </a:solidFill>
                <a:latin typeface="Tempus Sans ITC" pitchFamily="82" charset="0"/>
              </a:rPr>
              <a:t>Little is known – can’t interpret their writing.  </a:t>
            </a:r>
          </a:p>
          <a:p>
            <a:pPr marL="0" indent="0" eaLnBrk="1" hangingPunct="1">
              <a:lnSpc>
                <a:spcPct val="90000"/>
              </a:lnSpc>
              <a:buNone/>
            </a:pPr>
            <a:endParaRPr lang="en-US" sz="2800" b="1" dirty="0" smtClean="0">
              <a:latin typeface="Tempus Sans ITC" pitchFamily="82" charset="0"/>
            </a:endParaRPr>
          </a:p>
        </p:txBody>
      </p:sp>
      <p:pic>
        <p:nvPicPr>
          <p:cNvPr id="3076" name="Picture 4" descr="C:\My Documents\My Webs\images\hindu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81000"/>
            <a:ext cx="9429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209800"/>
            <a:ext cx="4275971" cy="2971800"/>
          </a:xfrm>
          <a:prstGeom prst="rect">
            <a:avLst/>
          </a:prstGeom>
        </p:spPr>
      </p:pic>
      <p:sp>
        <p:nvSpPr>
          <p:cNvPr id="3" name="TextBox 2"/>
          <p:cNvSpPr txBox="1"/>
          <p:nvPr/>
        </p:nvSpPr>
        <p:spPr>
          <a:xfrm>
            <a:off x="1409700" y="5553075"/>
            <a:ext cx="7191375" cy="646331"/>
          </a:xfrm>
          <a:prstGeom prst="rect">
            <a:avLst/>
          </a:prstGeom>
          <a:noFill/>
        </p:spPr>
        <p:txBody>
          <a:bodyPr wrap="square" rtlCol="0">
            <a:spAutoFit/>
          </a:bodyPr>
          <a:lstStyle/>
          <a:p>
            <a:r>
              <a:rPr lang="en-US" dirty="0" smtClean="0">
                <a:solidFill>
                  <a:srgbClr val="BAFEFE"/>
                </a:solidFill>
                <a:latin typeface="Tw Cen MT" pitchFamily="34" charset="0"/>
              </a:rPr>
              <a:t>Some evidence of large well-planned cities with public drainage.  Agriculture and trade patterns were likely.</a:t>
            </a:r>
            <a:endParaRPr lang="en-US" dirty="0">
              <a:solidFill>
                <a:srgbClr val="BAFEFE"/>
              </a:solidFill>
              <a:latin typeface="Tw Cen MT" pitchFamily="34" charset="0"/>
            </a:endParaRPr>
          </a:p>
        </p:txBody>
      </p:sp>
    </p:spTree>
    <p:extLst>
      <p:ext uri="{BB962C8B-B14F-4D97-AF65-F5344CB8AC3E}">
        <p14:creationId xmlns:p14="http://schemas.microsoft.com/office/powerpoint/2010/main" val="2531971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2050"/>
                                        </p:tgtEl>
                                        <p:attrNameLst>
                                          <p:attrName>style.visibility</p:attrName>
                                        </p:attrNameLst>
                                      </p:cBhvr>
                                      <p:to>
                                        <p:strVal val="visible"/>
                                      </p:to>
                                    </p:set>
                                    <p:animEffect transition="in" filter="wipe(left)">
                                      <p:cBhvr>
                                        <p:cTn id="7" dur="75"/>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dissolve">
                                      <p:cBhvr>
                                        <p:cTn id="12" dur="5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1">
                                            <p:txEl>
                                              <p:pRg st="3" end="3"/>
                                            </p:txEl>
                                          </p:spTgt>
                                        </p:tgtEl>
                                        <p:attrNameLst>
                                          <p:attrName>style.visibility</p:attrName>
                                        </p:attrNameLst>
                                      </p:cBhvr>
                                      <p:to>
                                        <p:strVal val="visible"/>
                                      </p:to>
                                    </p:set>
                                    <p:animEffect transition="in" filter="dissolve">
                                      <p:cBhvr>
                                        <p:cTn id="17"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066800" y="381000"/>
            <a:ext cx="7772400" cy="1012825"/>
          </a:xfrm>
        </p:spPr>
        <p:txBody>
          <a:bodyPr/>
          <a:lstStyle/>
          <a:p>
            <a:pPr eaLnBrk="1" hangingPunct="1"/>
            <a:r>
              <a:rPr lang="en-US" b="1" dirty="0" smtClean="0">
                <a:solidFill>
                  <a:srgbClr val="BAFEFE"/>
                </a:solidFill>
                <a:latin typeface="Tempus Sans ITC" pitchFamily="82" charset="0"/>
              </a:rPr>
              <a:t>EARLY INDIA – Vedic Period</a:t>
            </a:r>
          </a:p>
        </p:txBody>
      </p:sp>
      <p:sp>
        <p:nvSpPr>
          <p:cNvPr id="2051" name="Rectangle 3"/>
          <p:cNvSpPr>
            <a:spLocks noGrp="1" noChangeArrowheads="1"/>
          </p:cNvSpPr>
          <p:nvPr>
            <p:ph type="body" idx="1"/>
          </p:nvPr>
        </p:nvSpPr>
        <p:spPr>
          <a:xfrm>
            <a:off x="3586897" y="1828800"/>
            <a:ext cx="4957761" cy="4225653"/>
          </a:xfrm>
        </p:spPr>
        <p:txBody>
          <a:bodyPr>
            <a:normAutofit lnSpcReduction="10000"/>
          </a:bodyPr>
          <a:lstStyle/>
          <a:p>
            <a:pPr marL="0" indent="0" eaLnBrk="1" hangingPunct="1">
              <a:lnSpc>
                <a:spcPct val="90000"/>
              </a:lnSpc>
              <a:buNone/>
            </a:pPr>
            <a:endParaRPr lang="en-US" sz="2400" b="1" dirty="0" smtClean="0">
              <a:solidFill>
                <a:srgbClr val="BAFEFE"/>
              </a:solidFill>
              <a:latin typeface="Tempus Sans ITC" pitchFamily="82" charset="0"/>
            </a:endParaRPr>
          </a:p>
          <a:p>
            <a:pPr eaLnBrk="1" hangingPunct="1">
              <a:lnSpc>
                <a:spcPct val="90000"/>
              </a:lnSpc>
            </a:pPr>
            <a:r>
              <a:rPr lang="en-US" sz="2400" b="1" dirty="0" smtClean="0">
                <a:solidFill>
                  <a:srgbClr val="BAFEFE"/>
                </a:solidFill>
                <a:latin typeface="Tempus Sans ITC" pitchFamily="82" charset="0"/>
              </a:rPr>
              <a:t>Aryan people invaded India from the north</a:t>
            </a:r>
          </a:p>
          <a:p>
            <a:pPr eaLnBrk="1" hangingPunct="1">
              <a:lnSpc>
                <a:spcPct val="90000"/>
              </a:lnSpc>
            </a:pPr>
            <a:endParaRPr lang="en-US" sz="2400" b="1" dirty="0" smtClean="0">
              <a:solidFill>
                <a:srgbClr val="BAFEFE"/>
              </a:solidFill>
              <a:latin typeface="Tempus Sans ITC" pitchFamily="82" charset="0"/>
            </a:endParaRPr>
          </a:p>
          <a:p>
            <a:pPr eaLnBrk="1" hangingPunct="1">
              <a:lnSpc>
                <a:spcPct val="90000"/>
              </a:lnSpc>
            </a:pPr>
            <a:r>
              <a:rPr lang="en-US" sz="2400" b="1" dirty="0" smtClean="0">
                <a:solidFill>
                  <a:srgbClr val="BAFEFE"/>
                </a:solidFill>
                <a:latin typeface="Tempus Sans ITC" pitchFamily="82" charset="0"/>
              </a:rPr>
              <a:t>First period in Indian history that we can read the language</a:t>
            </a:r>
          </a:p>
          <a:p>
            <a:pPr eaLnBrk="1" hangingPunct="1">
              <a:lnSpc>
                <a:spcPct val="90000"/>
              </a:lnSpc>
            </a:pPr>
            <a:endParaRPr lang="en-US" sz="2400" b="1" dirty="0" smtClean="0">
              <a:solidFill>
                <a:srgbClr val="BAFEFE"/>
              </a:solidFill>
              <a:latin typeface="Tempus Sans ITC" pitchFamily="82" charset="0"/>
            </a:endParaRPr>
          </a:p>
          <a:p>
            <a:pPr eaLnBrk="1" hangingPunct="1">
              <a:lnSpc>
                <a:spcPct val="90000"/>
              </a:lnSpc>
            </a:pPr>
            <a:r>
              <a:rPr lang="en-US" sz="2400" b="1" dirty="0" smtClean="0">
                <a:solidFill>
                  <a:srgbClr val="BAFEFE"/>
                </a:solidFill>
                <a:latin typeface="Tempus Sans ITC" pitchFamily="82" charset="0"/>
              </a:rPr>
              <a:t>Collections of villages but not much evidence of grand cities</a:t>
            </a:r>
          </a:p>
          <a:p>
            <a:pPr eaLnBrk="1" hangingPunct="1">
              <a:lnSpc>
                <a:spcPct val="90000"/>
              </a:lnSpc>
            </a:pPr>
            <a:endParaRPr lang="en-US" sz="2400" b="1" dirty="0" smtClean="0">
              <a:solidFill>
                <a:srgbClr val="BAFEFE"/>
              </a:solidFill>
              <a:latin typeface="Tempus Sans ITC" pitchFamily="82" charset="0"/>
            </a:endParaRPr>
          </a:p>
          <a:p>
            <a:pPr eaLnBrk="1" hangingPunct="1">
              <a:lnSpc>
                <a:spcPct val="90000"/>
              </a:lnSpc>
            </a:pPr>
            <a:r>
              <a:rPr lang="en-US" sz="2400" b="1" dirty="0" smtClean="0">
                <a:solidFill>
                  <a:srgbClr val="BAFEFE"/>
                </a:solidFill>
                <a:latin typeface="Tempus Sans ITC" pitchFamily="82" charset="0"/>
              </a:rPr>
              <a:t>Hinduism developed out of this period</a:t>
            </a:r>
          </a:p>
          <a:p>
            <a:pPr marL="0" indent="0" eaLnBrk="1" hangingPunct="1">
              <a:lnSpc>
                <a:spcPct val="90000"/>
              </a:lnSpc>
              <a:buNone/>
            </a:pPr>
            <a:endParaRPr lang="en-US" sz="2400" b="1" dirty="0" smtClean="0">
              <a:latin typeface="Tempus Sans ITC"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57400"/>
            <a:ext cx="2724885" cy="19539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4419600"/>
            <a:ext cx="2815659" cy="1676400"/>
          </a:xfrm>
          <a:prstGeom prst="rect">
            <a:avLst/>
          </a:prstGeom>
        </p:spPr>
      </p:pic>
    </p:spTree>
    <p:extLst>
      <p:ext uri="{BB962C8B-B14F-4D97-AF65-F5344CB8AC3E}">
        <p14:creationId xmlns:p14="http://schemas.microsoft.com/office/powerpoint/2010/main" val="3712938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2050"/>
                                        </p:tgtEl>
                                        <p:attrNameLst>
                                          <p:attrName>style.visibility</p:attrName>
                                        </p:attrNameLst>
                                      </p:cBhvr>
                                      <p:to>
                                        <p:strVal val="visible"/>
                                      </p:to>
                                    </p:set>
                                    <p:animEffect transition="in" filter="wipe(left)">
                                      <p:cBhvr>
                                        <p:cTn id="7" dur="75"/>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dissolve">
                                      <p:cBhvr>
                                        <p:cTn id="12" dur="5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1">
                                            <p:txEl>
                                              <p:pRg st="3" end="3"/>
                                            </p:txEl>
                                          </p:spTgt>
                                        </p:tgtEl>
                                        <p:attrNameLst>
                                          <p:attrName>style.visibility</p:attrName>
                                        </p:attrNameLst>
                                      </p:cBhvr>
                                      <p:to>
                                        <p:strVal val="visible"/>
                                      </p:to>
                                    </p:set>
                                    <p:animEffect transition="in" filter="dissolve">
                                      <p:cBhvr>
                                        <p:cTn id="17" dur="500"/>
                                        <p:tgtEl>
                                          <p:spTgt spid="20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1">
                                            <p:txEl>
                                              <p:pRg st="5" end="5"/>
                                            </p:txEl>
                                          </p:spTgt>
                                        </p:tgtEl>
                                        <p:attrNameLst>
                                          <p:attrName>style.visibility</p:attrName>
                                        </p:attrNameLst>
                                      </p:cBhvr>
                                      <p:to>
                                        <p:strVal val="visible"/>
                                      </p:to>
                                    </p:set>
                                    <p:animEffect transition="in" filter="dissolve">
                                      <p:cBhvr>
                                        <p:cTn id="22" dur="500"/>
                                        <p:tgtEl>
                                          <p:spTgt spid="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51">
                                            <p:txEl>
                                              <p:pRg st="7" end="7"/>
                                            </p:txEl>
                                          </p:spTgt>
                                        </p:tgtEl>
                                        <p:attrNameLst>
                                          <p:attrName>style.visibility</p:attrName>
                                        </p:attrNameLst>
                                      </p:cBhvr>
                                      <p:to>
                                        <p:strVal val="visible"/>
                                      </p:to>
                                    </p:set>
                                    <p:animEffect transition="in" filter="dissolve">
                                      <p:cBhvr>
                                        <p:cTn id="27" dur="500"/>
                                        <p:tgtEl>
                                          <p:spTgt spid="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b="1" dirty="0" smtClean="0">
                <a:solidFill>
                  <a:srgbClr val="BAFEFE"/>
                </a:solidFill>
                <a:latin typeface="Tempus Sans ITC" pitchFamily="82" charset="0"/>
              </a:rPr>
              <a:t>What is Hinduism? </a:t>
            </a:r>
          </a:p>
        </p:txBody>
      </p:sp>
      <p:sp>
        <p:nvSpPr>
          <p:cNvPr id="2051" name="Rectangle 3"/>
          <p:cNvSpPr>
            <a:spLocks noGrp="1" noChangeArrowheads="1"/>
          </p:cNvSpPr>
          <p:nvPr>
            <p:ph type="body" idx="1"/>
          </p:nvPr>
        </p:nvSpPr>
        <p:spPr/>
        <p:txBody>
          <a:bodyPr/>
          <a:lstStyle/>
          <a:p>
            <a:pPr eaLnBrk="1" hangingPunct="1">
              <a:lnSpc>
                <a:spcPct val="90000"/>
              </a:lnSpc>
            </a:pPr>
            <a:r>
              <a:rPr lang="en-US" sz="2800" b="1" dirty="0" smtClean="0">
                <a:solidFill>
                  <a:srgbClr val="BAFEFE"/>
                </a:solidFill>
                <a:latin typeface="Tempus Sans ITC" pitchFamily="82" charset="0"/>
              </a:rPr>
              <a:t>One of the oldest religions of humanity</a:t>
            </a:r>
          </a:p>
          <a:p>
            <a:pPr eaLnBrk="1" hangingPunct="1">
              <a:lnSpc>
                <a:spcPct val="90000"/>
              </a:lnSpc>
            </a:pPr>
            <a:r>
              <a:rPr lang="en-US" sz="2800" b="1" dirty="0" smtClean="0">
                <a:solidFill>
                  <a:srgbClr val="BAFEFE"/>
                </a:solidFill>
                <a:latin typeface="Tempus Sans ITC" pitchFamily="82" charset="0"/>
              </a:rPr>
              <a:t>The religion of the Indian people</a:t>
            </a:r>
          </a:p>
          <a:p>
            <a:pPr eaLnBrk="1" hangingPunct="1">
              <a:lnSpc>
                <a:spcPct val="90000"/>
              </a:lnSpc>
            </a:pPr>
            <a:r>
              <a:rPr lang="en-US" sz="2800" b="1" dirty="0" smtClean="0">
                <a:solidFill>
                  <a:srgbClr val="BAFEFE"/>
                </a:solidFill>
                <a:latin typeface="Tempus Sans ITC" pitchFamily="82" charset="0"/>
              </a:rPr>
              <a:t>Gave birth to Buddhism, Jainism, Sikhism</a:t>
            </a:r>
          </a:p>
          <a:p>
            <a:pPr eaLnBrk="1" hangingPunct="1">
              <a:lnSpc>
                <a:spcPct val="90000"/>
              </a:lnSpc>
            </a:pPr>
            <a:r>
              <a:rPr lang="en-US" sz="2800" b="1" dirty="0" smtClean="0">
                <a:solidFill>
                  <a:srgbClr val="BAFEFE"/>
                </a:solidFill>
                <a:latin typeface="Tempus Sans ITC" pitchFamily="82" charset="0"/>
              </a:rPr>
              <a:t>Tolerance and diversity: "Truth is one, paths are many"</a:t>
            </a:r>
          </a:p>
          <a:p>
            <a:pPr eaLnBrk="1" hangingPunct="1">
              <a:lnSpc>
                <a:spcPct val="90000"/>
              </a:lnSpc>
            </a:pPr>
            <a:r>
              <a:rPr lang="en-US" sz="2800" b="1" dirty="0" smtClean="0">
                <a:solidFill>
                  <a:srgbClr val="BAFEFE"/>
                </a:solidFill>
                <a:latin typeface="Tempus Sans ITC" pitchFamily="82" charset="0"/>
              </a:rPr>
              <a:t>Many deities but a single, impersonal Ultimate Reality</a:t>
            </a:r>
          </a:p>
          <a:p>
            <a:pPr eaLnBrk="1" hangingPunct="1">
              <a:lnSpc>
                <a:spcPct val="90000"/>
              </a:lnSpc>
            </a:pPr>
            <a:r>
              <a:rPr lang="en-US" sz="2800" b="1" dirty="0" smtClean="0">
                <a:solidFill>
                  <a:srgbClr val="BAFEFE"/>
                </a:solidFill>
                <a:latin typeface="Tempus Sans ITC" pitchFamily="82" charset="0"/>
              </a:rPr>
              <a:t>A philosophy and a way of life – focused both on this world and beyond</a:t>
            </a:r>
          </a:p>
        </p:txBody>
      </p:sp>
      <p:pic>
        <p:nvPicPr>
          <p:cNvPr id="3076" name="Picture 4" descr="C:\My Documents\My Webs\images\hindu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81000"/>
            <a:ext cx="9429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654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2050"/>
                                        </p:tgtEl>
                                        <p:attrNameLst>
                                          <p:attrName>style.visibility</p:attrName>
                                        </p:attrNameLst>
                                      </p:cBhvr>
                                      <p:to>
                                        <p:strVal val="visible"/>
                                      </p:to>
                                    </p:set>
                                    <p:animEffect transition="in" filter="wipe(left)">
                                      <p:cBhvr>
                                        <p:cTn id="7" dur="75"/>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dissolve">
                                      <p:cBhvr>
                                        <p:cTn id="12" dur="500"/>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dissolve">
                                      <p:cBhvr>
                                        <p:cTn id="17" dur="500"/>
                                        <p:tgtEl>
                                          <p:spTgt spid="2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dissolve">
                                      <p:cBhvr>
                                        <p:cTn id="22" dur="500"/>
                                        <p:tgtEl>
                                          <p:spTgt spid="20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dissolve">
                                      <p:cBhvr>
                                        <p:cTn id="27" dur="500"/>
                                        <p:tgtEl>
                                          <p:spTgt spid="20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51">
                                            <p:txEl>
                                              <p:pRg st="4" end="4"/>
                                            </p:txEl>
                                          </p:spTgt>
                                        </p:tgtEl>
                                        <p:attrNameLst>
                                          <p:attrName>style.visibility</p:attrName>
                                        </p:attrNameLst>
                                      </p:cBhvr>
                                      <p:to>
                                        <p:strVal val="visible"/>
                                      </p:to>
                                    </p:set>
                                    <p:animEffect transition="in" filter="dissolve">
                                      <p:cBhvr>
                                        <p:cTn id="32" dur="500"/>
                                        <p:tgtEl>
                                          <p:spTgt spid="205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51">
                                            <p:txEl>
                                              <p:pRg st="5" end="5"/>
                                            </p:txEl>
                                          </p:spTgt>
                                        </p:tgtEl>
                                        <p:attrNameLst>
                                          <p:attrName>style.visibility</p:attrName>
                                        </p:attrNameLst>
                                      </p:cBhvr>
                                      <p:to>
                                        <p:strVal val="visible"/>
                                      </p:to>
                                    </p:set>
                                    <p:animEffect transition="in" filter="dissolve">
                                      <p:cBhvr>
                                        <p:cTn id="37" dur="500"/>
                                        <p:tgtEl>
                                          <p:spTgt spid="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81000" y="381000"/>
            <a:ext cx="4724400" cy="5632311"/>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dirty="0">
                <a:solidFill>
                  <a:srgbClr val="BAFEFE"/>
                </a:solidFill>
              </a:rPr>
              <a:t>Animism dates back to earliest humans and still exists.  It can be practiced by anyone who believes in spirituality, but does not proscribe to an organized religion.  Animist gods and beliefs often explain natural earthly things.  The presence of holy men or women, visions, trances, dancing, sacred items and places are often characteristic of animist societies.  Animism exists in traditional African, Asian, American and Aboriginal cultures.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8600"/>
            <a:ext cx="2819400" cy="28194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grpSp>
        <p:nvGrpSpPr>
          <p:cNvPr id="5152" name="Group 32"/>
          <p:cNvGrpSpPr>
            <a:grpSpLocks/>
          </p:cNvGrpSpPr>
          <p:nvPr/>
        </p:nvGrpSpPr>
        <p:grpSpPr bwMode="auto">
          <a:xfrm>
            <a:off x="2584450" y="747713"/>
            <a:ext cx="3975100" cy="5362575"/>
            <a:chOff x="0" y="0"/>
            <a:chExt cx="2504" cy="3378"/>
          </a:xfrm>
        </p:grpSpPr>
        <p:grpSp>
          <p:nvGrpSpPr>
            <p:cNvPr id="5147" name="Group 27"/>
            <p:cNvGrpSpPr>
              <a:grpSpLocks/>
            </p:cNvGrpSpPr>
            <p:nvPr/>
          </p:nvGrpSpPr>
          <p:grpSpPr bwMode="auto">
            <a:xfrm>
              <a:off x="0" y="0"/>
              <a:ext cx="596" cy="3378"/>
              <a:chOff x="0" y="2477"/>
              <a:chExt cx="596" cy="3378"/>
            </a:xfrm>
          </p:grpSpPr>
          <p:sp>
            <p:nvSpPr>
              <p:cNvPr id="5125" name="Rectangle 5"/>
              <p:cNvSpPr>
                <a:spLocks noChangeArrowheads="1"/>
              </p:cNvSpPr>
              <p:nvPr/>
            </p:nvSpPr>
            <p:spPr bwMode="auto">
              <a:xfrm>
                <a:off x="0" y="2477"/>
                <a:ext cx="540" cy="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5146" name="Group 26"/>
              <p:cNvGrpSpPr>
                <a:grpSpLocks/>
              </p:cNvGrpSpPr>
              <p:nvPr/>
            </p:nvGrpSpPr>
            <p:grpSpPr bwMode="auto">
              <a:xfrm>
                <a:off x="0" y="2477"/>
                <a:ext cx="596" cy="3378"/>
                <a:chOff x="0" y="2477"/>
                <a:chExt cx="596" cy="3378"/>
              </a:xfrm>
            </p:grpSpPr>
            <p:grpSp>
              <p:nvGrpSpPr>
                <p:cNvPr id="5129" name="Group 9"/>
                <p:cNvGrpSpPr>
                  <a:grpSpLocks/>
                </p:cNvGrpSpPr>
                <p:nvPr/>
              </p:nvGrpSpPr>
              <p:grpSpPr bwMode="auto">
                <a:xfrm>
                  <a:off x="0" y="2477"/>
                  <a:ext cx="596" cy="710"/>
                  <a:chOff x="0" y="2952"/>
                  <a:chExt cx="596" cy="710"/>
                </a:xfrm>
              </p:grpSpPr>
              <p:sp>
                <p:nvSpPr>
                  <p:cNvPr id="5126" name="Rectangle 6"/>
                  <p:cNvSpPr>
                    <a:spLocks noChangeArrowheads="1"/>
                  </p:cNvSpPr>
                  <p:nvPr/>
                </p:nvSpPr>
                <p:spPr bwMode="auto">
                  <a:xfrm>
                    <a:off x="0" y="2952"/>
                    <a:ext cx="468"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 name="Rectangle 7"/>
                  <p:cNvSpPr>
                    <a:spLocks noChangeArrowheads="1"/>
                  </p:cNvSpPr>
                  <p:nvPr/>
                </p:nvSpPr>
                <p:spPr bwMode="auto">
                  <a:xfrm>
                    <a:off x="0" y="2952"/>
                    <a:ext cx="596"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hlinkClick r:id="rId3"/>
                        <a:hlinkMouseOver r:id="rId4"/>
                      </a:rPr>
                      <a:t>  </a:t>
                    </a:r>
                    <a:r>
                      <a:rPr lang="en-US" altLang="en-US" sz="4400">
                        <a:latin typeface="Times New Roman"/>
                      </a:rPr>
                      <a:t> </a:t>
                    </a:r>
                    <a:r>
                      <a:rPr lang="en-US" altLang="en-US">
                        <a:latin typeface="Times New Roman"/>
                      </a:rPr>
                      <a:t>       </a:t>
                    </a:r>
                    <a:endParaRPr lang="en-US" altLang="en-US"/>
                  </a:p>
                </p:txBody>
              </p:sp>
            </p:grpSp>
            <p:grpSp>
              <p:nvGrpSpPr>
                <p:cNvPr id="5133" name="Group 13"/>
                <p:cNvGrpSpPr>
                  <a:grpSpLocks/>
                </p:cNvGrpSpPr>
                <p:nvPr/>
              </p:nvGrpSpPr>
              <p:grpSpPr bwMode="auto">
                <a:xfrm>
                  <a:off x="0" y="3187"/>
                  <a:ext cx="596" cy="475"/>
                  <a:chOff x="0" y="2952"/>
                  <a:chExt cx="596" cy="475"/>
                </a:xfrm>
              </p:grpSpPr>
              <p:sp>
                <p:nvSpPr>
                  <p:cNvPr id="5130" name="Rectangle 10"/>
                  <p:cNvSpPr>
                    <a:spLocks noChangeArrowheads="1"/>
                  </p:cNvSpPr>
                  <p:nvPr/>
                </p:nvSpPr>
                <p:spPr bwMode="auto">
                  <a:xfrm>
                    <a:off x="0" y="2952"/>
                    <a:ext cx="468"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 name="Rectangle 11"/>
                  <p:cNvSpPr>
                    <a:spLocks noChangeArrowheads="1"/>
                  </p:cNvSpPr>
                  <p:nvPr/>
                </p:nvSpPr>
                <p:spPr bwMode="auto">
                  <a:xfrm>
                    <a:off x="0" y="2952"/>
                    <a:ext cx="5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hlinkClick r:id="rId5"/>
                        <a:hlinkMouseOver r:id="rId6"/>
                      </a:rPr>
                      <a:t> </a:t>
                    </a:r>
                    <a:endParaRPr lang="en-US" altLang="en-US"/>
                  </a:p>
                </p:txBody>
              </p:sp>
            </p:grpSp>
            <p:grpSp>
              <p:nvGrpSpPr>
                <p:cNvPr id="5137" name="Group 17"/>
                <p:cNvGrpSpPr>
                  <a:grpSpLocks/>
                </p:cNvGrpSpPr>
                <p:nvPr/>
              </p:nvGrpSpPr>
              <p:grpSpPr bwMode="auto">
                <a:xfrm>
                  <a:off x="0" y="3897"/>
                  <a:ext cx="596" cy="475"/>
                  <a:chOff x="0" y="2952"/>
                  <a:chExt cx="596" cy="475"/>
                </a:xfrm>
              </p:grpSpPr>
              <p:sp>
                <p:nvSpPr>
                  <p:cNvPr id="5134" name="Rectangle 14"/>
                  <p:cNvSpPr>
                    <a:spLocks noChangeArrowheads="1"/>
                  </p:cNvSpPr>
                  <p:nvPr/>
                </p:nvSpPr>
                <p:spPr bwMode="auto">
                  <a:xfrm>
                    <a:off x="0" y="2952"/>
                    <a:ext cx="468"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5" name="Rectangle 15"/>
                  <p:cNvSpPr>
                    <a:spLocks noChangeArrowheads="1"/>
                  </p:cNvSpPr>
                  <p:nvPr/>
                </p:nvSpPr>
                <p:spPr bwMode="auto">
                  <a:xfrm>
                    <a:off x="0" y="2952"/>
                    <a:ext cx="5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Times New Roman"/>
                      </a:rPr>
                      <a:t>     </a:t>
                    </a:r>
                    <a:endParaRPr lang="en-US" altLang="en-US"/>
                  </a:p>
                </p:txBody>
              </p:sp>
            </p:grpSp>
            <p:grpSp>
              <p:nvGrpSpPr>
                <p:cNvPr id="5141" name="Group 21"/>
                <p:cNvGrpSpPr>
                  <a:grpSpLocks/>
                </p:cNvGrpSpPr>
                <p:nvPr/>
              </p:nvGrpSpPr>
              <p:grpSpPr bwMode="auto">
                <a:xfrm>
                  <a:off x="0" y="4607"/>
                  <a:ext cx="596" cy="480"/>
                  <a:chOff x="0" y="2952"/>
                  <a:chExt cx="596" cy="480"/>
                </a:xfrm>
              </p:grpSpPr>
              <p:sp>
                <p:nvSpPr>
                  <p:cNvPr id="5138" name="Rectangle 18"/>
                  <p:cNvSpPr>
                    <a:spLocks noChangeArrowheads="1"/>
                  </p:cNvSpPr>
                  <p:nvPr/>
                </p:nvSpPr>
                <p:spPr bwMode="auto">
                  <a:xfrm>
                    <a:off x="0" y="2952"/>
                    <a:ext cx="468"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9" name="Rectangle 19"/>
                  <p:cNvSpPr>
                    <a:spLocks noChangeArrowheads="1"/>
                  </p:cNvSpPr>
                  <p:nvPr/>
                </p:nvSpPr>
                <p:spPr bwMode="auto">
                  <a:xfrm>
                    <a:off x="0" y="2952"/>
                    <a:ext cx="59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400">
                        <a:latin typeface="Times New Roman"/>
                      </a:rPr>
                      <a:t> </a:t>
                    </a:r>
                    <a:r>
                      <a:rPr lang="en-US" altLang="en-US">
                        <a:latin typeface="Times New Roman"/>
                      </a:rPr>
                      <a:t>       </a:t>
                    </a:r>
                    <a:endParaRPr lang="en-US" altLang="en-US"/>
                  </a:p>
                </p:txBody>
              </p:sp>
            </p:grpSp>
            <p:grpSp>
              <p:nvGrpSpPr>
                <p:cNvPr id="5145" name="Group 25"/>
                <p:cNvGrpSpPr>
                  <a:grpSpLocks/>
                </p:cNvGrpSpPr>
                <p:nvPr/>
              </p:nvGrpSpPr>
              <p:grpSpPr bwMode="auto">
                <a:xfrm>
                  <a:off x="0" y="5317"/>
                  <a:ext cx="536" cy="538"/>
                  <a:chOff x="0" y="2952"/>
                  <a:chExt cx="536" cy="538"/>
                </a:xfrm>
              </p:grpSpPr>
              <p:sp>
                <p:nvSpPr>
                  <p:cNvPr id="5142" name="Rectangle 22"/>
                  <p:cNvSpPr>
                    <a:spLocks noChangeArrowheads="1"/>
                  </p:cNvSpPr>
                  <p:nvPr/>
                </p:nvSpPr>
                <p:spPr bwMode="auto">
                  <a:xfrm>
                    <a:off x="0" y="2952"/>
                    <a:ext cx="468"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43" name="Rectangle 23"/>
                  <p:cNvSpPr>
                    <a:spLocks noChangeArrowheads="1"/>
                  </p:cNvSpPr>
                  <p:nvPr/>
                </p:nvSpPr>
                <p:spPr bwMode="auto">
                  <a:xfrm>
                    <a:off x="0" y="2952"/>
                    <a:ext cx="536"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600">
                        <a:hlinkClick r:id="rId7"/>
                        <a:hlinkMouseOver r:id="rId8"/>
                      </a:rPr>
                      <a:t>  </a:t>
                    </a:r>
                    <a:r>
                      <a:rPr lang="en-US" altLang="en-US" sz="4400">
                        <a:latin typeface="Times New Roman"/>
                      </a:rPr>
                      <a:t> </a:t>
                    </a:r>
                    <a:r>
                      <a:rPr lang="en-US" altLang="en-US" sz="600">
                        <a:latin typeface="Times New Roman"/>
                      </a:rPr>
                      <a:t>                                </a:t>
                    </a:r>
                    <a:endParaRPr lang="en-US" altLang="en-US" sz="600"/>
                  </a:p>
                </p:txBody>
              </p:sp>
            </p:grpSp>
          </p:grpSp>
        </p:grpSp>
        <p:grpSp>
          <p:nvGrpSpPr>
            <p:cNvPr id="5151" name="Group 31"/>
            <p:cNvGrpSpPr>
              <a:grpSpLocks/>
            </p:cNvGrpSpPr>
            <p:nvPr/>
          </p:nvGrpSpPr>
          <p:grpSpPr bwMode="auto">
            <a:xfrm>
              <a:off x="596" y="0"/>
              <a:ext cx="1908" cy="2477"/>
              <a:chOff x="0" y="2477"/>
              <a:chExt cx="1908" cy="2477"/>
            </a:xfrm>
          </p:grpSpPr>
          <p:sp>
            <p:nvSpPr>
              <p:cNvPr id="5148" name="Rectangle 28"/>
              <p:cNvSpPr>
                <a:spLocks noChangeArrowheads="1"/>
              </p:cNvSpPr>
              <p:nvPr/>
            </p:nvSpPr>
            <p:spPr bwMode="auto">
              <a:xfrm>
                <a:off x="0" y="2477"/>
                <a:ext cx="1800" cy="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49" name="Rectangle 29"/>
              <p:cNvSpPr>
                <a:spLocks noChangeArrowheads="1"/>
              </p:cNvSpPr>
              <p:nvPr/>
            </p:nvSpPr>
            <p:spPr bwMode="auto">
              <a:xfrm>
                <a:off x="0" y="2477"/>
                <a:ext cx="1908" cy="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t>  </a:t>
                </a:r>
                <a:r>
                  <a:rPr lang="en-US" altLang="en-US" sz="23000">
                    <a:latin typeface="Times New Roman"/>
                  </a:rPr>
                  <a:t> </a:t>
                </a:r>
                <a:r>
                  <a:rPr lang="en-US" altLang="en-US" sz="1400">
                    <a:latin typeface="Times New Roman"/>
                  </a:rPr>
                  <a:t>                                                            </a:t>
                </a:r>
                <a:endParaRPr lang="en-US" altLang="en-US"/>
              </a:p>
            </p:txBody>
          </p:sp>
        </p:grpSp>
      </p:grpSp>
      <p:pic>
        <p:nvPicPr>
          <p:cNvPr id="5150" name="Picture 30" descr="African Mask: Biombo Mas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3276600"/>
            <a:ext cx="276542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148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r>
              <a:rPr lang="en-US" b="1" dirty="0" smtClean="0">
                <a:solidFill>
                  <a:srgbClr val="BAFEFE"/>
                </a:solidFill>
                <a:latin typeface="Tempus Sans ITC" pitchFamily="82" charset="0"/>
              </a:rPr>
              <a:t>How did Hinduism begin?</a:t>
            </a:r>
          </a:p>
        </p:txBody>
      </p:sp>
      <p:sp>
        <p:nvSpPr>
          <p:cNvPr id="1027" name="Rectangle 3"/>
          <p:cNvSpPr>
            <a:spLocks noGrp="1" noChangeArrowheads="1"/>
          </p:cNvSpPr>
          <p:nvPr>
            <p:ph type="body" idx="1"/>
          </p:nvPr>
        </p:nvSpPr>
        <p:spPr>
          <a:xfrm>
            <a:off x="910708" y="1752600"/>
            <a:ext cx="7769225" cy="4113212"/>
          </a:xfrm>
        </p:spPr>
        <p:txBody>
          <a:bodyPr>
            <a:normAutofit lnSpcReduction="10000"/>
          </a:bodyPr>
          <a:lstStyle/>
          <a:p>
            <a:pPr eaLnBrk="1" hangingPunct="1">
              <a:lnSpc>
                <a:spcPct val="90000"/>
              </a:lnSpc>
            </a:pPr>
            <a:r>
              <a:rPr lang="en-US" sz="2800" b="1" dirty="0" smtClean="0">
                <a:solidFill>
                  <a:srgbClr val="BAFEFE"/>
                </a:solidFill>
                <a:latin typeface="Tempus Sans ITC" pitchFamily="82" charset="0"/>
              </a:rPr>
              <a:t>No particular founder</a:t>
            </a:r>
          </a:p>
          <a:p>
            <a:pPr eaLnBrk="1" hangingPunct="1">
              <a:lnSpc>
                <a:spcPct val="90000"/>
              </a:lnSpc>
            </a:pPr>
            <a:r>
              <a:rPr lang="en-US" sz="2800" b="1" dirty="0" smtClean="0">
                <a:solidFill>
                  <a:srgbClr val="BAFEFE"/>
                </a:solidFill>
                <a:latin typeface="Tempus Sans ITC" pitchFamily="82" charset="0"/>
              </a:rPr>
              <a:t>Indus River Valley Civilization &gt;5000 years ago</a:t>
            </a:r>
          </a:p>
          <a:p>
            <a:pPr eaLnBrk="1" hangingPunct="1">
              <a:lnSpc>
                <a:spcPct val="90000"/>
              </a:lnSpc>
            </a:pPr>
            <a:r>
              <a:rPr lang="en-US" sz="2800" b="1" i="1" dirty="0" smtClean="0">
                <a:solidFill>
                  <a:schemeClr val="hlink"/>
                </a:solidFill>
                <a:latin typeface="Tempus Sans ITC" pitchFamily="82" charset="0"/>
              </a:rPr>
              <a:t>Aryans</a:t>
            </a:r>
            <a:r>
              <a:rPr lang="en-US" sz="2800" b="1" dirty="0" smtClean="0">
                <a:latin typeface="Tempus Sans ITC" pitchFamily="82" charset="0"/>
              </a:rPr>
              <a:t> </a:t>
            </a:r>
            <a:r>
              <a:rPr lang="en-US" sz="2800" b="1" dirty="0" smtClean="0">
                <a:solidFill>
                  <a:srgbClr val="BAFEFE"/>
                </a:solidFill>
                <a:latin typeface="Tempus Sans ITC" pitchFamily="82" charset="0"/>
              </a:rPr>
              <a:t>enter 4000 - 3500 years ago</a:t>
            </a:r>
          </a:p>
          <a:p>
            <a:pPr eaLnBrk="1" hangingPunct="1">
              <a:lnSpc>
                <a:spcPct val="90000"/>
              </a:lnSpc>
            </a:pPr>
            <a:r>
              <a:rPr lang="en-US" sz="2800" b="1" i="1" dirty="0" smtClean="0">
                <a:solidFill>
                  <a:schemeClr val="hlink"/>
                </a:solidFill>
                <a:latin typeface="Tempus Sans ITC" pitchFamily="82" charset="0"/>
              </a:rPr>
              <a:t>Vedic</a:t>
            </a:r>
            <a:r>
              <a:rPr lang="en-US" sz="2800" b="1" dirty="0" smtClean="0">
                <a:latin typeface="Tempus Sans ITC" pitchFamily="82" charset="0"/>
              </a:rPr>
              <a:t> </a:t>
            </a:r>
            <a:r>
              <a:rPr lang="en-US" sz="2800" b="1" dirty="0" smtClean="0">
                <a:solidFill>
                  <a:srgbClr val="BAFEFE"/>
                </a:solidFill>
                <a:latin typeface="Tempus Sans ITC" pitchFamily="82" charset="0"/>
              </a:rPr>
              <a:t>Tradition 3500 – 2500 years ago:</a:t>
            </a:r>
          </a:p>
          <a:p>
            <a:pPr lvl="1" eaLnBrk="1" hangingPunct="1">
              <a:lnSpc>
                <a:spcPct val="90000"/>
              </a:lnSpc>
            </a:pPr>
            <a:r>
              <a:rPr lang="en-US" sz="2400" b="1" dirty="0" smtClean="0">
                <a:solidFill>
                  <a:srgbClr val="BAFEFE"/>
                </a:solidFill>
                <a:latin typeface="Tempus Sans ITC" pitchFamily="82" charset="0"/>
              </a:rPr>
              <a:t>rituals and many gods (polytheism)</a:t>
            </a:r>
          </a:p>
          <a:p>
            <a:pPr lvl="1" eaLnBrk="1" hangingPunct="1">
              <a:lnSpc>
                <a:spcPct val="90000"/>
              </a:lnSpc>
            </a:pPr>
            <a:r>
              <a:rPr lang="en-US" sz="2400" b="1" dirty="0" smtClean="0">
                <a:solidFill>
                  <a:srgbClr val="BAFEFE"/>
                </a:solidFill>
                <a:latin typeface="Tempus Sans ITC" pitchFamily="82" charset="0"/>
              </a:rPr>
              <a:t>sacred texts (Vedas)</a:t>
            </a:r>
          </a:p>
          <a:p>
            <a:pPr lvl="1" eaLnBrk="1" hangingPunct="1">
              <a:lnSpc>
                <a:spcPct val="90000"/>
              </a:lnSpc>
            </a:pPr>
            <a:r>
              <a:rPr lang="en-US" sz="2400" b="1" dirty="0" smtClean="0">
                <a:solidFill>
                  <a:srgbClr val="BAFEFE"/>
                </a:solidFill>
                <a:latin typeface="Tempus Sans ITC" pitchFamily="82" charset="0"/>
              </a:rPr>
              <a:t>social stratification (caste system)</a:t>
            </a:r>
          </a:p>
          <a:p>
            <a:pPr eaLnBrk="1" hangingPunct="1">
              <a:lnSpc>
                <a:spcPct val="90000"/>
              </a:lnSpc>
            </a:pPr>
            <a:r>
              <a:rPr lang="en-US" sz="2800" b="1" i="1" dirty="0" smtClean="0">
                <a:solidFill>
                  <a:schemeClr val="hlink"/>
                </a:solidFill>
                <a:latin typeface="Tempus Sans ITC" pitchFamily="82" charset="0"/>
              </a:rPr>
              <a:t>Upanishads</a:t>
            </a:r>
            <a:r>
              <a:rPr lang="en-US" sz="2800" b="1" dirty="0" smtClean="0">
                <a:latin typeface="Tempus Sans ITC" pitchFamily="82" charset="0"/>
              </a:rPr>
              <a:t> </a:t>
            </a:r>
            <a:r>
              <a:rPr lang="en-US" sz="2800" b="1" dirty="0" smtClean="0">
                <a:solidFill>
                  <a:srgbClr val="BAFEFE"/>
                </a:solidFill>
                <a:latin typeface="Tempus Sans ITC" pitchFamily="82" charset="0"/>
              </a:rPr>
              <a:t>(metaphysical philosophy) 2800 – 2400 years ago</a:t>
            </a:r>
          </a:p>
          <a:p>
            <a:pPr eaLnBrk="1" hangingPunct="1">
              <a:lnSpc>
                <a:spcPct val="90000"/>
              </a:lnSpc>
            </a:pPr>
            <a:r>
              <a:rPr lang="en-US" sz="2800" b="1" dirty="0" smtClean="0">
                <a:solidFill>
                  <a:srgbClr val="BAFEFE"/>
                </a:solidFill>
                <a:latin typeface="Tempus Sans ITC" pitchFamily="82" charset="0"/>
              </a:rPr>
              <a:t>Vedic Tradition develops into Hinduism</a:t>
            </a:r>
          </a:p>
        </p:txBody>
      </p:sp>
      <p:pic>
        <p:nvPicPr>
          <p:cNvPr id="4100" name="Picture 4" descr="C:\My Documents\My Webs\images\hindu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81000"/>
            <a:ext cx="9429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724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1026"/>
                                        </p:tgtEl>
                                        <p:attrNameLst>
                                          <p:attrName>style.visibility</p:attrName>
                                        </p:attrNameLst>
                                      </p:cBhvr>
                                      <p:to>
                                        <p:strVal val="visible"/>
                                      </p:to>
                                    </p:set>
                                    <p:animEffect transition="in" filter="wipe(left)">
                                      <p:cBhvr>
                                        <p:cTn id="7" dur="75"/>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dissolve">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dissolve">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dissolve">
                                      <p:cBhvr>
                                        <p:cTn id="27" dur="500"/>
                                        <p:tgtEl>
                                          <p:spTgt spid="1027">
                                            <p:txEl>
                                              <p:pRg st="3" end="3"/>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27">
                                            <p:txEl>
                                              <p:pRg st="4" end="4"/>
                                            </p:txEl>
                                          </p:spTgt>
                                        </p:tgtEl>
                                        <p:attrNameLst>
                                          <p:attrName>style.visibility</p:attrName>
                                        </p:attrNameLst>
                                      </p:cBhvr>
                                      <p:to>
                                        <p:strVal val="visible"/>
                                      </p:to>
                                    </p:set>
                                    <p:animEffect transition="in" filter="dissolve">
                                      <p:cBhvr>
                                        <p:cTn id="30" dur="500"/>
                                        <p:tgtEl>
                                          <p:spTgt spid="1027">
                                            <p:txEl>
                                              <p:pRg st="4" end="4"/>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27">
                                            <p:txEl>
                                              <p:pRg st="5" end="5"/>
                                            </p:txEl>
                                          </p:spTgt>
                                        </p:tgtEl>
                                        <p:attrNameLst>
                                          <p:attrName>style.visibility</p:attrName>
                                        </p:attrNameLst>
                                      </p:cBhvr>
                                      <p:to>
                                        <p:strVal val="visible"/>
                                      </p:to>
                                    </p:set>
                                    <p:animEffect transition="in" filter="dissolve">
                                      <p:cBhvr>
                                        <p:cTn id="33" dur="500"/>
                                        <p:tgtEl>
                                          <p:spTgt spid="1027">
                                            <p:txEl>
                                              <p:pRg st="5" end="5"/>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027">
                                            <p:txEl>
                                              <p:pRg st="6" end="6"/>
                                            </p:txEl>
                                          </p:spTgt>
                                        </p:tgtEl>
                                        <p:attrNameLst>
                                          <p:attrName>style.visibility</p:attrName>
                                        </p:attrNameLst>
                                      </p:cBhvr>
                                      <p:to>
                                        <p:strVal val="visible"/>
                                      </p:to>
                                    </p:set>
                                    <p:animEffect transition="in" filter="dissolve">
                                      <p:cBhvr>
                                        <p:cTn id="36" dur="500"/>
                                        <p:tgtEl>
                                          <p:spTgt spid="1027">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27">
                                            <p:txEl>
                                              <p:pRg st="7" end="7"/>
                                            </p:txEl>
                                          </p:spTgt>
                                        </p:tgtEl>
                                        <p:attrNameLst>
                                          <p:attrName>style.visibility</p:attrName>
                                        </p:attrNameLst>
                                      </p:cBhvr>
                                      <p:to>
                                        <p:strVal val="visible"/>
                                      </p:to>
                                    </p:set>
                                    <p:animEffect transition="in" filter="dissolve">
                                      <p:cBhvr>
                                        <p:cTn id="41" dur="500"/>
                                        <p:tgtEl>
                                          <p:spTgt spid="1027">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27">
                                            <p:txEl>
                                              <p:pRg st="8" end="8"/>
                                            </p:txEl>
                                          </p:spTgt>
                                        </p:tgtEl>
                                        <p:attrNameLst>
                                          <p:attrName>style.visibility</p:attrName>
                                        </p:attrNameLst>
                                      </p:cBhvr>
                                      <p:to>
                                        <p:strVal val="visible"/>
                                      </p:to>
                                    </p:set>
                                    <p:animEffect transition="in" filter="dissolve">
                                      <p:cBhvr>
                                        <p:cTn id="46" dur="500"/>
                                        <p:tgtEl>
                                          <p:spTgt spid="10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altLang="en-US" dirty="0" smtClean="0">
                <a:solidFill>
                  <a:srgbClr val="BAFEFE"/>
                </a:solidFill>
              </a:rPr>
              <a:t>Goal </a:t>
            </a:r>
            <a:r>
              <a:rPr lang="en-US" altLang="en-US" dirty="0">
                <a:solidFill>
                  <a:srgbClr val="BAFEFE"/>
                </a:solidFill>
              </a:rPr>
              <a:t>of Hinduism</a:t>
            </a:r>
          </a:p>
        </p:txBody>
      </p:sp>
      <p:pic>
        <p:nvPicPr>
          <p:cNvPr id="16387" name="Picture 3" descr="wheelofkarma.jpg                                               00000010MRyan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57400"/>
            <a:ext cx="3886200" cy="3616325"/>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p:cNvSpPr txBox="1">
            <a:spLocks noChangeArrowheads="1"/>
          </p:cNvSpPr>
          <p:nvPr/>
        </p:nvSpPr>
        <p:spPr bwMode="auto">
          <a:xfrm>
            <a:off x="266700" y="1671191"/>
            <a:ext cx="426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smtClean="0">
                <a:solidFill>
                  <a:srgbClr val="BAFEFE"/>
                </a:solidFill>
              </a:rPr>
              <a:t>Achieve Moksha</a:t>
            </a:r>
            <a:r>
              <a:rPr lang="en-US" altLang="en-US" sz="3200" dirty="0">
                <a:solidFill>
                  <a:srgbClr val="BAFEFE"/>
                </a:solidFill>
              </a:rPr>
              <a:t>: “release or </a:t>
            </a:r>
            <a:r>
              <a:rPr lang="en-US" altLang="en-US" sz="3200" dirty="0" smtClean="0">
                <a:solidFill>
                  <a:srgbClr val="BAFEFE"/>
                </a:solidFill>
              </a:rPr>
              <a:t>liberation”</a:t>
            </a:r>
            <a:endParaRPr lang="en-US" altLang="en-US" sz="3200" dirty="0">
              <a:solidFill>
                <a:srgbClr val="BAFEFE"/>
              </a:solidFill>
            </a:endParaRPr>
          </a:p>
        </p:txBody>
      </p:sp>
      <p:sp>
        <p:nvSpPr>
          <p:cNvPr id="16389" name="Text Box 5"/>
          <p:cNvSpPr txBox="1">
            <a:spLocks noChangeArrowheads="1"/>
          </p:cNvSpPr>
          <p:nvPr/>
        </p:nvSpPr>
        <p:spPr bwMode="auto">
          <a:xfrm>
            <a:off x="266700" y="2834727"/>
            <a:ext cx="419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rgbClr val="BAFEFE"/>
                </a:solidFill>
              </a:rPr>
              <a:t>United forever with the divine</a:t>
            </a:r>
          </a:p>
        </p:txBody>
      </p:sp>
      <p:sp>
        <p:nvSpPr>
          <p:cNvPr id="16390" name="Text Box 6"/>
          <p:cNvSpPr txBox="1">
            <a:spLocks noChangeArrowheads="1"/>
          </p:cNvSpPr>
          <p:nvPr/>
        </p:nvSpPr>
        <p:spPr bwMode="auto">
          <a:xfrm>
            <a:off x="266700" y="4460144"/>
            <a:ext cx="396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a:solidFill>
                  <a:srgbClr val="BAFEFE"/>
                </a:solidFill>
              </a:rPr>
              <a:t>Infinite bliss and awareness</a:t>
            </a:r>
          </a:p>
        </p:txBody>
      </p:sp>
    </p:spTree>
    <p:extLst>
      <p:ext uri="{BB962C8B-B14F-4D97-AF65-F5344CB8AC3E}">
        <p14:creationId xmlns:p14="http://schemas.microsoft.com/office/powerpoint/2010/main" val="4259907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09800" y="0"/>
            <a:ext cx="8229600" cy="1143000"/>
          </a:xfrm>
        </p:spPr>
        <p:txBody>
          <a:bodyPr>
            <a:normAutofit/>
          </a:bodyPr>
          <a:lstStyle/>
          <a:p>
            <a:r>
              <a:rPr lang="en-US" altLang="en-US" dirty="0" smtClean="0">
                <a:solidFill>
                  <a:srgbClr val="BAFEFE"/>
                </a:solidFill>
              </a:rPr>
              <a:t>Reincarnation</a:t>
            </a:r>
            <a:endParaRPr lang="en-US" altLang="en-US" dirty="0">
              <a:solidFill>
                <a:srgbClr val="BAFEFE"/>
              </a:solidFill>
            </a:endParaRPr>
          </a:p>
        </p:txBody>
      </p:sp>
      <p:sp>
        <p:nvSpPr>
          <p:cNvPr id="27651" name="Text Box 3"/>
          <p:cNvSpPr txBox="1">
            <a:spLocks noChangeArrowheads="1"/>
          </p:cNvSpPr>
          <p:nvPr/>
        </p:nvSpPr>
        <p:spPr bwMode="auto">
          <a:xfrm>
            <a:off x="636104" y="2841516"/>
            <a:ext cx="8153400"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charset="2"/>
              <a:buChar char="v"/>
            </a:pPr>
            <a:r>
              <a:rPr lang="en-US" altLang="en-US" sz="2400" dirty="0">
                <a:solidFill>
                  <a:srgbClr val="BAFEFE"/>
                </a:solidFill>
              </a:rPr>
              <a:t>Samsara is the wheel of rebirth which means the soul is </a:t>
            </a:r>
            <a:r>
              <a:rPr lang="en-US" altLang="en-US" sz="2400" dirty="0" smtClean="0">
                <a:solidFill>
                  <a:srgbClr val="BAFEFE"/>
                </a:solidFill>
              </a:rPr>
              <a:t>reborn from </a:t>
            </a:r>
            <a:r>
              <a:rPr lang="en-US" altLang="en-US" sz="2400" dirty="0">
                <a:solidFill>
                  <a:srgbClr val="BAFEFE"/>
                </a:solidFill>
              </a:rPr>
              <a:t>one life form to another.</a:t>
            </a:r>
          </a:p>
          <a:p>
            <a:pPr>
              <a:spcBef>
                <a:spcPct val="50000"/>
              </a:spcBef>
              <a:buFont typeface="Wingdings" charset="2"/>
              <a:buChar char="v"/>
            </a:pPr>
            <a:r>
              <a:rPr lang="en-US" altLang="en-US" sz="2400" dirty="0">
                <a:solidFill>
                  <a:srgbClr val="BAFEFE"/>
                </a:solidFill>
              </a:rPr>
              <a:t>People may be reincarnated at a higher or lower level of existence depending on their karma from their present life.</a:t>
            </a:r>
          </a:p>
          <a:p>
            <a:pPr>
              <a:spcBef>
                <a:spcPct val="50000"/>
              </a:spcBef>
              <a:buFont typeface="Wingdings" charset="2"/>
              <a:buChar char="v"/>
            </a:pPr>
            <a:r>
              <a:rPr lang="en-US" altLang="en-US" sz="2400" dirty="0">
                <a:solidFill>
                  <a:srgbClr val="BAFEFE"/>
                </a:solidFill>
              </a:rPr>
              <a:t>People may be reborn as plants or animals or they may be elevated to a higher caste as a human.</a:t>
            </a:r>
          </a:p>
          <a:p>
            <a:pPr>
              <a:spcBef>
                <a:spcPct val="50000"/>
              </a:spcBef>
              <a:buFont typeface="Wingdings" charset="2"/>
              <a:buChar char="v"/>
            </a:pPr>
            <a:r>
              <a:rPr lang="en-US" altLang="en-US" sz="2400" dirty="0">
                <a:solidFill>
                  <a:srgbClr val="BAFEFE"/>
                </a:solidFill>
              </a:rPr>
              <a:t>Death is not final for Hindus as they expect to be reborn many times.</a:t>
            </a:r>
          </a:p>
          <a:p>
            <a:pPr>
              <a:spcBef>
                <a:spcPct val="50000"/>
              </a:spcBef>
              <a:buFont typeface="Wingdings" charset="2"/>
              <a:buChar char="v"/>
            </a:pPr>
            <a:endParaRPr lang="en-US" altLang="en-US" dirty="0"/>
          </a:p>
        </p:txBody>
      </p:sp>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607" y="835907"/>
            <a:ext cx="1835706" cy="171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http://www.evidenceunseen.com/wp-content/uploads/2013/12/samsar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89290"/>
            <a:ext cx="3260790" cy="244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659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304800"/>
            <a:ext cx="7772400" cy="1143000"/>
          </a:xfrm>
        </p:spPr>
        <p:txBody>
          <a:bodyPr>
            <a:normAutofit/>
          </a:bodyPr>
          <a:lstStyle/>
          <a:p>
            <a:r>
              <a:rPr lang="en-US" altLang="en-US" dirty="0" smtClean="0">
                <a:solidFill>
                  <a:srgbClr val="BAFEFE"/>
                </a:solidFill>
              </a:rPr>
              <a:t>Karma </a:t>
            </a:r>
            <a:r>
              <a:rPr lang="en-US" altLang="en-US" dirty="0">
                <a:solidFill>
                  <a:srgbClr val="BAFEFE"/>
                </a:solidFill>
              </a:rPr>
              <a:t>&amp; Dharma</a:t>
            </a:r>
          </a:p>
        </p:txBody>
      </p:sp>
      <p:sp>
        <p:nvSpPr>
          <p:cNvPr id="20483" name="Text Box 3"/>
          <p:cNvSpPr txBox="1">
            <a:spLocks noChangeArrowheads="1"/>
          </p:cNvSpPr>
          <p:nvPr/>
        </p:nvSpPr>
        <p:spPr bwMode="auto">
          <a:xfrm>
            <a:off x="381000" y="1295400"/>
            <a:ext cx="69342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charset="2"/>
              <a:buChar char="v"/>
            </a:pPr>
            <a:r>
              <a:rPr lang="en-US" altLang="en-US" sz="2800" dirty="0">
                <a:solidFill>
                  <a:srgbClr val="BAFEFE"/>
                </a:solidFill>
              </a:rPr>
              <a:t>Karma:  “action” or “deeds”</a:t>
            </a:r>
          </a:p>
          <a:p>
            <a:pPr>
              <a:spcBef>
                <a:spcPct val="50000"/>
              </a:spcBef>
              <a:buFont typeface="Wingdings" charset="2"/>
              <a:buChar char="v"/>
            </a:pPr>
            <a:r>
              <a:rPr lang="en-US" altLang="en-US" sz="2800" dirty="0">
                <a:solidFill>
                  <a:srgbClr val="BAFEFE"/>
                </a:solidFill>
              </a:rPr>
              <a:t> Every action produces a </a:t>
            </a:r>
            <a:r>
              <a:rPr lang="en-US" altLang="en-US" sz="2800" dirty="0" smtClean="0">
                <a:solidFill>
                  <a:srgbClr val="BAFEFE"/>
                </a:solidFill>
              </a:rPr>
              <a:t>justified </a:t>
            </a:r>
            <a:r>
              <a:rPr lang="en-US" altLang="en-US" sz="2800" dirty="0">
                <a:solidFill>
                  <a:srgbClr val="BAFEFE"/>
                </a:solidFill>
              </a:rPr>
              <a:t>effect based on its moral worthiness.</a:t>
            </a:r>
          </a:p>
          <a:p>
            <a:pPr>
              <a:spcBef>
                <a:spcPct val="50000"/>
              </a:spcBef>
              <a:buFont typeface="Wingdings" charset="2"/>
              <a:buChar char="v"/>
            </a:pPr>
            <a:r>
              <a:rPr lang="en-US" altLang="en-US" sz="2800" dirty="0">
                <a:solidFill>
                  <a:srgbClr val="BAFEFE"/>
                </a:solidFill>
              </a:rPr>
              <a:t>Karma determines all the particular circumstances and Situations of one’s life.</a:t>
            </a:r>
          </a:p>
          <a:p>
            <a:pPr>
              <a:spcBef>
                <a:spcPct val="50000"/>
              </a:spcBef>
              <a:buFont typeface="Wingdings" charset="2"/>
              <a:buChar char="v"/>
            </a:pPr>
            <a:r>
              <a:rPr lang="en-US" altLang="en-US" sz="2800" dirty="0">
                <a:solidFill>
                  <a:srgbClr val="BAFEFE"/>
                </a:solidFill>
              </a:rPr>
              <a:t>Dharma:  ethical duty based on the divine order of reality. The word is the closest equivalent to “religion.”</a:t>
            </a:r>
          </a:p>
        </p:txBody>
      </p:sp>
      <p:pic>
        <p:nvPicPr>
          <p:cNvPr id="10242" name="Picture 2" descr="http://www.veda.harekrsna.cz/images/karma_domi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2882" y="4999456"/>
            <a:ext cx="3031118" cy="185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104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altLang="en-US" dirty="0" smtClean="0">
                <a:solidFill>
                  <a:srgbClr val="BAFEFE"/>
                </a:solidFill>
              </a:rPr>
              <a:t>Four </a:t>
            </a:r>
            <a:r>
              <a:rPr lang="en-US" altLang="en-US" dirty="0">
                <a:solidFill>
                  <a:srgbClr val="BAFEFE"/>
                </a:solidFill>
              </a:rPr>
              <a:t>Stages of Life</a:t>
            </a:r>
          </a:p>
        </p:txBody>
      </p:sp>
      <p:sp>
        <p:nvSpPr>
          <p:cNvPr id="26627" name="Text Box 3"/>
          <p:cNvSpPr txBox="1">
            <a:spLocks noChangeArrowheads="1"/>
          </p:cNvSpPr>
          <p:nvPr/>
        </p:nvSpPr>
        <p:spPr bwMode="auto">
          <a:xfrm>
            <a:off x="1066800" y="2057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6629" name="Text Box 5"/>
          <p:cNvSpPr txBox="1">
            <a:spLocks noChangeArrowheads="1"/>
          </p:cNvSpPr>
          <p:nvPr/>
        </p:nvSpPr>
        <p:spPr bwMode="auto">
          <a:xfrm>
            <a:off x="533400" y="1981200"/>
            <a:ext cx="8610600"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BAFEFE"/>
                </a:solidFill>
              </a:rPr>
              <a:t>Stage One:  Student stage</a:t>
            </a:r>
          </a:p>
          <a:p>
            <a:pPr>
              <a:spcBef>
                <a:spcPct val="50000"/>
              </a:spcBef>
            </a:pPr>
            <a:endParaRPr lang="en-US" altLang="en-US" sz="2400" b="1" dirty="0">
              <a:solidFill>
                <a:srgbClr val="BAFEFE"/>
              </a:solidFill>
            </a:endParaRPr>
          </a:p>
          <a:p>
            <a:pPr>
              <a:spcBef>
                <a:spcPct val="50000"/>
              </a:spcBef>
            </a:pPr>
            <a:r>
              <a:rPr lang="en-US" altLang="en-US" sz="2400" b="1" dirty="0">
                <a:solidFill>
                  <a:srgbClr val="BAFEFE"/>
                </a:solidFill>
              </a:rPr>
              <a:t>Stage Two:  Householder</a:t>
            </a:r>
          </a:p>
          <a:p>
            <a:pPr>
              <a:spcBef>
                <a:spcPct val="50000"/>
              </a:spcBef>
            </a:pPr>
            <a:endParaRPr lang="en-US" altLang="en-US" sz="2400" b="1" dirty="0">
              <a:solidFill>
                <a:srgbClr val="BAFEFE"/>
              </a:solidFill>
            </a:endParaRPr>
          </a:p>
          <a:p>
            <a:pPr>
              <a:spcBef>
                <a:spcPct val="50000"/>
              </a:spcBef>
            </a:pPr>
            <a:r>
              <a:rPr lang="en-US" altLang="en-US" sz="2400" b="1" dirty="0">
                <a:solidFill>
                  <a:srgbClr val="BAFEFE"/>
                </a:solidFill>
              </a:rPr>
              <a:t>Stage Three:  Forest-dweller --after the birth of </a:t>
            </a:r>
          </a:p>
          <a:p>
            <a:pPr>
              <a:spcBef>
                <a:spcPct val="50000"/>
              </a:spcBef>
            </a:pPr>
            <a:r>
              <a:rPr lang="en-US" altLang="en-US" sz="2400" b="1" dirty="0">
                <a:solidFill>
                  <a:srgbClr val="BAFEFE"/>
                </a:solidFill>
              </a:rPr>
              <a:t>first grandchild</a:t>
            </a:r>
          </a:p>
          <a:p>
            <a:pPr>
              <a:spcBef>
                <a:spcPct val="50000"/>
              </a:spcBef>
            </a:pPr>
            <a:endParaRPr lang="en-US" altLang="en-US" sz="2400" b="1" dirty="0">
              <a:solidFill>
                <a:srgbClr val="BAFEFE"/>
              </a:solidFill>
            </a:endParaRPr>
          </a:p>
          <a:p>
            <a:pPr>
              <a:spcBef>
                <a:spcPct val="50000"/>
              </a:spcBef>
            </a:pPr>
            <a:r>
              <a:rPr lang="en-US" altLang="en-US" sz="2400" b="1" dirty="0">
                <a:solidFill>
                  <a:srgbClr val="BAFEFE"/>
                </a:solidFill>
              </a:rPr>
              <a:t>Stage Four:  Sannyasin </a:t>
            </a:r>
            <a:r>
              <a:rPr lang="en-US" altLang="en-US" b="1" dirty="0"/>
              <a:t>- </a:t>
            </a:r>
            <a:r>
              <a:rPr lang="en-US" altLang="en-US" b="1" dirty="0">
                <a:solidFill>
                  <a:srgbClr val="BAFEFE"/>
                </a:solidFill>
              </a:rPr>
              <a:t>wondering </a:t>
            </a:r>
            <a:r>
              <a:rPr lang="en-US" altLang="en-US" b="1" i="1" dirty="0" smtClean="0">
                <a:solidFill>
                  <a:srgbClr val="BAFEFE"/>
                </a:solidFill>
              </a:rPr>
              <a:t>ascetic</a:t>
            </a:r>
          </a:p>
          <a:p>
            <a:pPr>
              <a:spcBef>
                <a:spcPct val="50000"/>
              </a:spcBef>
            </a:pPr>
            <a:r>
              <a:rPr lang="en-US" altLang="en-US" b="1" dirty="0">
                <a:solidFill>
                  <a:srgbClr val="BAFEFE"/>
                </a:solidFill>
              </a:rPr>
              <a:t>	</a:t>
            </a:r>
            <a:r>
              <a:rPr lang="en-US" altLang="en-US" b="1" dirty="0" smtClean="0">
                <a:solidFill>
                  <a:srgbClr val="BAFEFE"/>
                </a:solidFill>
              </a:rPr>
              <a:t>		-a person who is very self-disciplined</a:t>
            </a:r>
            <a:endParaRPr lang="en-US" altLang="en-US" b="1" dirty="0">
              <a:solidFill>
                <a:srgbClr val="BAFEFE"/>
              </a:solidFill>
            </a:endParaRPr>
          </a:p>
        </p:txBody>
      </p:sp>
      <p:pic>
        <p:nvPicPr>
          <p:cNvPr id="266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353343"/>
            <a:ext cx="1614488" cy="1408113"/>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8452" y="2478157"/>
            <a:ext cx="2241550" cy="1439863"/>
          </a:xfrm>
          <a:prstGeom prst="rect">
            <a:avLst/>
          </a:prstGeom>
          <a:noFill/>
          <a:extLst>
            <a:ext uri="{909E8E84-426E-40DD-AFC4-6F175D3DCCD1}">
              <a14:hiddenFill xmlns:a14="http://schemas.microsoft.com/office/drawing/2010/main">
                <a:solidFill>
                  <a:srgbClr val="FFFFFF"/>
                </a:solidFill>
              </a14:hiddenFill>
            </a:ext>
          </a:extLst>
        </p:spPr>
      </p:pic>
      <p:pic>
        <p:nvPicPr>
          <p:cNvPr id="266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9227" y="3990424"/>
            <a:ext cx="1525588" cy="1168400"/>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472106" flipV="1">
            <a:off x="7666660" y="5395255"/>
            <a:ext cx="1358900" cy="151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72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solidFill>
                  <a:srgbClr val="BAFEFE"/>
                </a:solidFill>
                <a:latin typeface="Tempus Sans ITC" pitchFamily="82" charset="0"/>
              </a:rPr>
              <a:t>What are the Sacred Texts?</a:t>
            </a:r>
          </a:p>
        </p:txBody>
      </p:sp>
      <p:sp>
        <p:nvSpPr>
          <p:cNvPr id="5123" name="Rectangle 3"/>
          <p:cNvSpPr>
            <a:spLocks noGrp="1" noChangeArrowheads="1"/>
          </p:cNvSpPr>
          <p:nvPr>
            <p:ph type="body" idx="1"/>
          </p:nvPr>
        </p:nvSpPr>
        <p:spPr/>
        <p:txBody>
          <a:bodyPr/>
          <a:lstStyle/>
          <a:p>
            <a:pPr eaLnBrk="1" hangingPunct="1"/>
            <a:r>
              <a:rPr lang="en-US" sz="2800" b="1" i="1" dirty="0" err="1" smtClean="0">
                <a:solidFill>
                  <a:srgbClr val="BAFEFE"/>
                </a:solidFill>
                <a:latin typeface="Tempus Sans ITC" pitchFamily="82" charset="0"/>
              </a:rPr>
              <a:t>Shruti</a:t>
            </a:r>
            <a:r>
              <a:rPr lang="en-US" sz="2800" b="1" dirty="0" smtClean="0">
                <a:solidFill>
                  <a:srgbClr val="BAFEFE"/>
                </a:solidFill>
                <a:latin typeface="Tempus Sans ITC" pitchFamily="82" charset="0"/>
              </a:rPr>
              <a:t> (“heard”) – oldest, most authoritative:</a:t>
            </a:r>
          </a:p>
          <a:p>
            <a:pPr lvl="1" eaLnBrk="1" hangingPunct="1"/>
            <a:r>
              <a:rPr lang="en-US" b="1" dirty="0" smtClean="0">
                <a:solidFill>
                  <a:srgbClr val="BAFEFE"/>
                </a:solidFill>
                <a:latin typeface="Tempus Sans ITC" pitchFamily="82" charset="0"/>
              </a:rPr>
              <a:t>Four </a:t>
            </a:r>
            <a:r>
              <a:rPr lang="en-US" b="1" i="1" dirty="0" smtClean="0">
                <a:solidFill>
                  <a:srgbClr val="BAFEFE"/>
                </a:solidFill>
                <a:latin typeface="Tempus Sans ITC" pitchFamily="82" charset="0"/>
              </a:rPr>
              <a:t>Vedas</a:t>
            </a:r>
            <a:r>
              <a:rPr lang="en-US" b="1" dirty="0" smtClean="0">
                <a:solidFill>
                  <a:srgbClr val="BAFEFE"/>
                </a:solidFill>
                <a:latin typeface="Tempus Sans ITC" pitchFamily="82" charset="0"/>
              </a:rPr>
              <a:t> (“truth”) – myths, rituals, chants</a:t>
            </a:r>
          </a:p>
          <a:p>
            <a:pPr lvl="1" eaLnBrk="1" hangingPunct="1"/>
            <a:r>
              <a:rPr lang="en-US" b="1" i="1" dirty="0" smtClean="0">
                <a:solidFill>
                  <a:srgbClr val="BAFEFE"/>
                </a:solidFill>
                <a:latin typeface="Tempus Sans ITC" pitchFamily="82" charset="0"/>
              </a:rPr>
              <a:t>Upanishads</a:t>
            </a:r>
            <a:r>
              <a:rPr lang="en-US" b="1" dirty="0" smtClean="0">
                <a:solidFill>
                  <a:srgbClr val="BAFEFE"/>
                </a:solidFill>
                <a:latin typeface="Tempus Sans ITC" pitchFamily="82" charset="0"/>
              </a:rPr>
              <a:t> - metaphysical speculation</a:t>
            </a:r>
            <a:endParaRPr lang="en-US" b="1" i="1" dirty="0" smtClean="0">
              <a:solidFill>
                <a:srgbClr val="BAFEFE"/>
              </a:solidFill>
              <a:latin typeface="Tempus Sans ITC" pitchFamily="82" charset="0"/>
            </a:endParaRPr>
          </a:p>
          <a:p>
            <a:pPr lvl="1" eaLnBrk="1" hangingPunct="1"/>
            <a:r>
              <a:rPr lang="en-US" b="1" dirty="0" smtClean="0">
                <a:solidFill>
                  <a:srgbClr val="BAFEFE"/>
                </a:solidFill>
                <a:latin typeface="Tempus Sans ITC" pitchFamily="82" charset="0"/>
              </a:rPr>
              <a:t>Plus other texts</a:t>
            </a:r>
          </a:p>
          <a:p>
            <a:pPr eaLnBrk="1" hangingPunct="1"/>
            <a:r>
              <a:rPr lang="en-US" sz="2800" b="1" i="1" dirty="0" err="1" smtClean="0">
                <a:solidFill>
                  <a:srgbClr val="BAFEFE"/>
                </a:solidFill>
                <a:latin typeface="Tempus Sans ITC" pitchFamily="82" charset="0"/>
              </a:rPr>
              <a:t>Smriti</a:t>
            </a:r>
            <a:r>
              <a:rPr lang="en-US" sz="2800" b="1" dirty="0" smtClean="0">
                <a:solidFill>
                  <a:srgbClr val="BAFEFE"/>
                </a:solidFill>
                <a:latin typeface="Tempus Sans ITC" pitchFamily="82" charset="0"/>
              </a:rPr>
              <a:t> (“remembered”) – the Great Indian Epics:</a:t>
            </a:r>
          </a:p>
          <a:p>
            <a:pPr lvl="1" eaLnBrk="1" hangingPunct="1"/>
            <a:r>
              <a:rPr lang="en-US" b="1" i="1" dirty="0" smtClean="0">
                <a:solidFill>
                  <a:srgbClr val="BAFEFE"/>
                </a:solidFill>
                <a:latin typeface="Tempus Sans ITC" pitchFamily="82" charset="0"/>
              </a:rPr>
              <a:t>Ramayana</a:t>
            </a:r>
          </a:p>
          <a:p>
            <a:pPr lvl="1" eaLnBrk="1" hangingPunct="1"/>
            <a:r>
              <a:rPr lang="en-US" b="1" i="1" dirty="0" smtClean="0">
                <a:solidFill>
                  <a:srgbClr val="BAFEFE"/>
                </a:solidFill>
                <a:latin typeface="Tempus Sans ITC" pitchFamily="82" charset="0"/>
              </a:rPr>
              <a:t>Mahabharata</a:t>
            </a:r>
            <a:r>
              <a:rPr lang="en-US" b="1" dirty="0" smtClean="0">
                <a:solidFill>
                  <a:srgbClr val="BAFEFE"/>
                </a:solidFill>
                <a:latin typeface="Tempus Sans ITC" pitchFamily="82" charset="0"/>
              </a:rPr>
              <a:t> (includes </a:t>
            </a:r>
            <a:r>
              <a:rPr lang="en-US" b="1" i="1" dirty="0" smtClean="0">
                <a:solidFill>
                  <a:srgbClr val="BAFEFE"/>
                </a:solidFill>
                <a:latin typeface="Tempus Sans ITC" pitchFamily="82" charset="0"/>
              </a:rPr>
              <a:t>Bhagavad-Gita</a:t>
            </a:r>
            <a:r>
              <a:rPr lang="en-US" b="1" dirty="0" smtClean="0">
                <a:solidFill>
                  <a:srgbClr val="BAFEFE"/>
                </a:solidFill>
                <a:latin typeface="Tempus Sans ITC" pitchFamily="82" charset="0"/>
              </a:rPr>
              <a:t>)</a:t>
            </a:r>
          </a:p>
          <a:p>
            <a:pPr lvl="1" eaLnBrk="1" hangingPunct="1"/>
            <a:r>
              <a:rPr lang="en-US" b="1" dirty="0" smtClean="0">
                <a:solidFill>
                  <a:srgbClr val="BAFEFE"/>
                </a:solidFill>
                <a:latin typeface="Tempus Sans ITC" pitchFamily="82" charset="0"/>
              </a:rPr>
              <a:t>Plus others</a:t>
            </a:r>
          </a:p>
        </p:txBody>
      </p:sp>
      <p:pic>
        <p:nvPicPr>
          <p:cNvPr id="5124" name="Picture 4" descr="C:\My Documents\My Webs\images\hindu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81000"/>
            <a:ext cx="9429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http://www.gradebook.org/images/religionvedastex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825" y="4524374"/>
            <a:ext cx="1781175"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271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5122"/>
                                        </p:tgtEl>
                                        <p:attrNameLst>
                                          <p:attrName>style.visibility</p:attrName>
                                        </p:attrNameLst>
                                      </p:cBhvr>
                                      <p:to>
                                        <p:strVal val="visible"/>
                                      </p:to>
                                    </p:set>
                                    <p:animEffect transition="in" filter="wipe(left)">
                                      <p:cBhvr>
                                        <p:cTn id="7" dur="75"/>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ssolve">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dissolve">
                                      <p:cBhvr>
                                        <p:cTn id="17" dur="5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dissolve">
                                      <p:cBhvr>
                                        <p:cTn id="22" dur="5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dissolve">
                                      <p:cBhvr>
                                        <p:cTn id="27" dur="500"/>
                                        <p:tgtEl>
                                          <p:spTgt spid="51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dissolve">
                                      <p:cBhvr>
                                        <p:cTn id="32" dur="500"/>
                                        <p:tgtEl>
                                          <p:spTgt spid="512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dissolve">
                                      <p:cBhvr>
                                        <p:cTn id="37" dur="500"/>
                                        <p:tgtEl>
                                          <p:spTgt spid="512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23">
                                            <p:txEl>
                                              <p:pRg st="6" end="6"/>
                                            </p:txEl>
                                          </p:spTgt>
                                        </p:tgtEl>
                                        <p:attrNameLst>
                                          <p:attrName>style.visibility</p:attrName>
                                        </p:attrNameLst>
                                      </p:cBhvr>
                                      <p:to>
                                        <p:strVal val="visible"/>
                                      </p:to>
                                    </p:set>
                                    <p:animEffect transition="in" filter="dissolve">
                                      <p:cBhvr>
                                        <p:cTn id="42" dur="500"/>
                                        <p:tgtEl>
                                          <p:spTgt spid="512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123">
                                            <p:txEl>
                                              <p:pRg st="7" end="7"/>
                                            </p:txEl>
                                          </p:spTgt>
                                        </p:tgtEl>
                                        <p:attrNameLst>
                                          <p:attrName>style.visibility</p:attrName>
                                        </p:attrNameLst>
                                      </p:cBhvr>
                                      <p:to>
                                        <p:strVal val="visible"/>
                                      </p:to>
                                    </p:set>
                                    <p:animEffect transition="in" filter="dissolve">
                                      <p:cBhvr>
                                        <p:cTn id="47"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191000" y="228600"/>
            <a:ext cx="411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spcBef>
                <a:spcPts val="500"/>
              </a:spcBef>
              <a:spcAft>
                <a:spcPts val="500"/>
              </a:spcAft>
            </a:pPr>
            <a:r>
              <a:rPr lang="en-US" sz="4400" b="1">
                <a:solidFill>
                  <a:schemeClr val="tx2"/>
                </a:solidFill>
                <a:latin typeface="Tempus Sans ITC" pitchFamily="82" charset="0"/>
              </a:rPr>
              <a:t>The Vedas</a:t>
            </a:r>
          </a:p>
        </p:txBody>
      </p:sp>
      <p:pic>
        <p:nvPicPr>
          <p:cNvPr id="35843" name="Picture 3" descr="chart-Vedas&amp;Indian Religious Texts"/>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457200" y="533400"/>
            <a:ext cx="3560763" cy="5181600"/>
          </a:xfrm>
          <a:prstGeom prst="rect">
            <a:avLst/>
          </a:prstGeom>
          <a:noFill/>
          <a:ln w="9525">
            <a:solidFill>
              <a:srgbClr val="CCC700"/>
            </a:solidFill>
            <a:miter lim="800000"/>
            <a:headEnd/>
            <a:tailEnd/>
          </a:ln>
          <a:extLst>
            <a:ext uri="{909E8E84-426E-40DD-AFC4-6F175D3DCCD1}">
              <a14:hiddenFill xmlns:a14="http://schemas.microsoft.com/office/drawing/2010/main">
                <a:solidFill>
                  <a:srgbClr val="FFFFFF"/>
                </a:solidFill>
              </a14:hiddenFill>
            </a:ext>
          </a:extLst>
        </p:spPr>
      </p:pic>
      <p:sp>
        <p:nvSpPr>
          <p:cNvPr id="60420" name="Text Box 4"/>
          <p:cNvSpPr txBox="1">
            <a:spLocks noChangeArrowheads="1"/>
          </p:cNvSpPr>
          <p:nvPr/>
        </p:nvSpPr>
        <p:spPr bwMode="auto">
          <a:xfrm>
            <a:off x="4419600" y="1066800"/>
            <a:ext cx="44958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lgn="l">
              <a:spcBef>
                <a:spcPct val="50000"/>
              </a:spcBef>
              <a:buClr>
                <a:srgbClr val="00CC99"/>
              </a:buClr>
              <a:buFont typeface="Wingdings" pitchFamily="2" charset="2"/>
              <a:buChar char="§"/>
            </a:pPr>
            <a:r>
              <a:rPr lang="en-US" sz="2800" b="1" dirty="0">
                <a:solidFill>
                  <a:srgbClr val="BAFEFE"/>
                </a:solidFill>
                <a:latin typeface="Tempus Sans ITC" pitchFamily="82" charset="0"/>
              </a:rPr>
              <a:t> 1200 BCE-600 BCE.</a:t>
            </a:r>
          </a:p>
          <a:p>
            <a:pPr algn="l">
              <a:spcBef>
                <a:spcPct val="50000"/>
              </a:spcBef>
              <a:buClr>
                <a:srgbClr val="00CC99"/>
              </a:buClr>
              <a:buFont typeface="Wingdings" pitchFamily="2" charset="2"/>
              <a:buChar char="§"/>
            </a:pPr>
            <a:r>
              <a:rPr lang="en-US" sz="2800" b="1" dirty="0">
                <a:solidFill>
                  <a:srgbClr val="BAFEFE"/>
                </a:solidFill>
                <a:latin typeface="Tempus Sans ITC" pitchFamily="82" charset="0"/>
              </a:rPr>
              <a:t> written in SANSKRIT.</a:t>
            </a:r>
          </a:p>
          <a:p>
            <a:pPr algn="l">
              <a:spcBef>
                <a:spcPct val="50000"/>
              </a:spcBef>
              <a:buClr>
                <a:srgbClr val="00CC99"/>
              </a:buClr>
              <a:buFont typeface="Wingdings" pitchFamily="2" charset="2"/>
              <a:buChar char="§"/>
            </a:pPr>
            <a:r>
              <a:rPr lang="en-US" sz="2800" b="1" dirty="0">
                <a:solidFill>
                  <a:srgbClr val="BAFEFE"/>
                </a:solidFill>
                <a:latin typeface="Tempus Sans ITC" pitchFamily="82" charset="0"/>
              </a:rPr>
              <a:t> Hindu core of </a:t>
            </a:r>
            <a:br>
              <a:rPr lang="en-US" sz="2800" b="1" dirty="0">
                <a:solidFill>
                  <a:srgbClr val="BAFEFE"/>
                </a:solidFill>
                <a:latin typeface="Tempus Sans ITC" pitchFamily="82" charset="0"/>
              </a:rPr>
            </a:br>
            <a:r>
              <a:rPr lang="en-US" sz="2800" b="1" dirty="0">
                <a:solidFill>
                  <a:srgbClr val="BAFEFE"/>
                </a:solidFill>
                <a:latin typeface="Tempus Sans ITC" pitchFamily="82" charset="0"/>
              </a:rPr>
              <a:t>  beliefs:</a:t>
            </a:r>
          </a:p>
          <a:p>
            <a:pPr lvl="1" algn="l">
              <a:spcBef>
                <a:spcPct val="50000"/>
              </a:spcBef>
              <a:buClr>
                <a:srgbClr val="FFFFFF"/>
              </a:buClr>
              <a:buSzPct val="80000"/>
              <a:buFont typeface="Wingdings" pitchFamily="2" charset="2"/>
              <a:buChar char="Ø"/>
            </a:pPr>
            <a:r>
              <a:rPr lang="en-US" sz="2800" b="1" dirty="0">
                <a:solidFill>
                  <a:srgbClr val="BAFEFE"/>
                </a:solidFill>
                <a:latin typeface="Tempus Sans ITC" pitchFamily="82" charset="0"/>
              </a:rPr>
              <a:t> hymns and poems.</a:t>
            </a:r>
          </a:p>
          <a:p>
            <a:pPr lvl="1" algn="l">
              <a:spcBef>
                <a:spcPct val="50000"/>
              </a:spcBef>
              <a:buClr>
                <a:srgbClr val="FFFFFF"/>
              </a:buClr>
              <a:buSzPct val="80000"/>
              <a:buFont typeface="Wingdings" pitchFamily="2" charset="2"/>
              <a:buChar char="Ø"/>
            </a:pPr>
            <a:r>
              <a:rPr lang="en-US" sz="2800" b="1" dirty="0">
                <a:solidFill>
                  <a:srgbClr val="BAFEFE"/>
                </a:solidFill>
                <a:latin typeface="Tempus Sans ITC" pitchFamily="82" charset="0"/>
              </a:rPr>
              <a:t> religious prayers.</a:t>
            </a:r>
          </a:p>
          <a:p>
            <a:pPr lvl="1" algn="l">
              <a:spcBef>
                <a:spcPct val="50000"/>
              </a:spcBef>
              <a:buClr>
                <a:srgbClr val="FFFFFF"/>
              </a:buClr>
              <a:buSzPct val="80000"/>
              <a:buFont typeface="Wingdings" pitchFamily="2" charset="2"/>
              <a:buChar char="Ø"/>
            </a:pPr>
            <a:r>
              <a:rPr lang="en-US" sz="2800" b="1" dirty="0">
                <a:solidFill>
                  <a:srgbClr val="BAFEFE"/>
                </a:solidFill>
                <a:latin typeface="Tempus Sans ITC" pitchFamily="82" charset="0"/>
              </a:rPr>
              <a:t> magical spells.</a:t>
            </a:r>
          </a:p>
          <a:p>
            <a:pPr lvl="1" algn="l">
              <a:spcBef>
                <a:spcPct val="50000"/>
              </a:spcBef>
              <a:buClr>
                <a:srgbClr val="FFFFFF"/>
              </a:buClr>
              <a:buSzPct val="80000"/>
              <a:buFont typeface="Wingdings" pitchFamily="2" charset="2"/>
              <a:buChar char="Ø"/>
            </a:pPr>
            <a:r>
              <a:rPr lang="en-US" sz="2800" b="1" dirty="0">
                <a:solidFill>
                  <a:srgbClr val="BAFEFE"/>
                </a:solidFill>
                <a:latin typeface="Tempus Sans ITC" pitchFamily="82" charset="0"/>
              </a:rPr>
              <a:t> lists of the gods</a:t>
            </a:r>
            <a:br>
              <a:rPr lang="en-US" sz="2800" b="1" dirty="0">
                <a:solidFill>
                  <a:srgbClr val="BAFEFE"/>
                </a:solidFill>
                <a:latin typeface="Tempus Sans ITC" pitchFamily="82" charset="0"/>
              </a:rPr>
            </a:br>
            <a:r>
              <a:rPr lang="en-US" sz="2800" b="1" dirty="0">
                <a:solidFill>
                  <a:srgbClr val="BAFEFE"/>
                </a:solidFill>
                <a:latin typeface="Tempus Sans ITC" pitchFamily="82" charset="0"/>
              </a:rPr>
              <a:t>  and goddesses.</a:t>
            </a:r>
          </a:p>
        </p:txBody>
      </p:sp>
      <p:sp>
        <p:nvSpPr>
          <p:cNvPr id="60421" name="Text Box 5"/>
          <p:cNvSpPr txBox="1">
            <a:spLocks noChangeArrowheads="1"/>
          </p:cNvSpPr>
          <p:nvPr/>
        </p:nvSpPr>
        <p:spPr bwMode="auto">
          <a:xfrm>
            <a:off x="457200" y="6096000"/>
            <a:ext cx="4267200" cy="396875"/>
          </a:xfrm>
          <a:prstGeom prst="rect">
            <a:avLst/>
          </a:prstGeom>
          <a:noFill/>
          <a:ln>
            <a:noFill/>
          </a:ln>
          <a:effectLst>
            <a:outerShdw dist="35921" dir="2700000" algn="ctr" rotWithShape="0">
              <a:schemeClr val="tx1"/>
            </a:outerShdw>
          </a:effectLs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lgn="l">
              <a:spcBef>
                <a:spcPct val="0"/>
              </a:spcBef>
              <a:spcAft>
                <a:spcPct val="15000"/>
              </a:spcAft>
            </a:pPr>
            <a:r>
              <a:rPr lang="en-US" sz="2600" i="1" dirty="0">
                <a:solidFill>
                  <a:srgbClr val="BAFEFE"/>
                </a:solidFill>
                <a:latin typeface="Tempus Sans ITC" pitchFamily="82" charset="0"/>
              </a:rPr>
              <a:t>Rig Veda</a:t>
            </a:r>
            <a:r>
              <a:rPr lang="en-US" sz="2600" dirty="0">
                <a:solidFill>
                  <a:srgbClr val="BAFEFE"/>
                </a:solidFill>
                <a:latin typeface="Tempus Sans ITC" pitchFamily="82" charset="0"/>
              </a:rPr>
              <a:t> </a:t>
            </a:r>
            <a:r>
              <a:rPr lang="en-US" sz="2600" dirty="0">
                <a:solidFill>
                  <a:srgbClr val="BAFEFE"/>
                </a:solidFill>
                <a:latin typeface="Tempus Sans ITC" pitchFamily="82" charset="0"/>
                <a:sym typeface="Wingdings" pitchFamily="2" charset="2"/>
              </a:rPr>
              <a:t> oldest work</a:t>
            </a:r>
            <a:r>
              <a:rPr lang="en-US" sz="2600" dirty="0">
                <a:latin typeface="Tempus Sans ITC" pitchFamily="82" charset="0"/>
                <a:sym typeface="Wingdings" pitchFamily="2" charset="2"/>
              </a:rPr>
              <a:t>.</a:t>
            </a:r>
            <a:endParaRPr lang="en-US" sz="2600" dirty="0">
              <a:latin typeface="Tempus Sans ITC" pitchFamily="82" charset="0"/>
            </a:endParaRPr>
          </a:p>
        </p:txBody>
      </p:sp>
    </p:spTree>
    <p:extLst>
      <p:ext uri="{BB962C8B-B14F-4D97-AF65-F5344CB8AC3E}">
        <p14:creationId xmlns:p14="http://schemas.microsoft.com/office/powerpoint/2010/main" val="10837359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60420">
                                            <p:txEl>
                                              <p:pRg st="3" end="3"/>
                                            </p:txEl>
                                          </p:spTgt>
                                        </p:tgtEl>
                                        <p:attrNameLst>
                                          <p:attrName>style.visibility</p:attrName>
                                        </p:attrNameLst>
                                      </p:cBhvr>
                                      <p:to>
                                        <p:strVal val="visible"/>
                                      </p:to>
                                    </p:set>
                                    <p:animEffect transition="in" filter="blinds(vertical)">
                                      <p:cBhvr>
                                        <p:cTn id="7" dur="500"/>
                                        <p:tgtEl>
                                          <p:spTgt spid="60420">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60420">
                                            <p:txEl>
                                              <p:pRg st="4" end="4"/>
                                            </p:txEl>
                                          </p:spTgt>
                                        </p:tgtEl>
                                        <p:attrNameLst>
                                          <p:attrName>style.visibility</p:attrName>
                                        </p:attrNameLst>
                                      </p:cBhvr>
                                      <p:to>
                                        <p:strVal val="visible"/>
                                      </p:to>
                                    </p:set>
                                    <p:animEffect transition="in" filter="blinds(vertical)">
                                      <p:cBhvr>
                                        <p:cTn id="12" dur="500"/>
                                        <p:tgtEl>
                                          <p:spTgt spid="6042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60420">
                                            <p:txEl>
                                              <p:pRg st="5" end="5"/>
                                            </p:txEl>
                                          </p:spTgt>
                                        </p:tgtEl>
                                        <p:attrNameLst>
                                          <p:attrName>style.visibility</p:attrName>
                                        </p:attrNameLst>
                                      </p:cBhvr>
                                      <p:to>
                                        <p:strVal val="visible"/>
                                      </p:to>
                                    </p:set>
                                    <p:animEffect transition="in" filter="blinds(vertical)">
                                      <p:cBhvr>
                                        <p:cTn id="17" dur="500"/>
                                        <p:tgtEl>
                                          <p:spTgt spid="60420">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60420">
                                            <p:txEl>
                                              <p:pRg st="6" end="6"/>
                                            </p:txEl>
                                          </p:spTgt>
                                        </p:tgtEl>
                                        <p:attrNameLst>
                                          <p:attrName>style.visibility</p:attrName>
                                        </p:attrNameLst>
                                      </p:cBhvr>
                                      <p:to>
                                        <p:strVal val="visible"/>
                                      </p:to>
                                    </p:set>
                                    <p:animEffect transition="in" filter="blinds(vertical)">
                                      <p:cBhvr>
                                        <p:cTn id="22" dur="500"/>
                                        <p:tgtEl>
                                          <p:spTgt spid="60420">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0421"/>
                                        </p:tgtEl>
                                        <p:attrNameLst>
                                          <p:attrName>style.visibility</p:attrName>
                                        </p:attrNameLst>
                                      </p:cBhvr>
                                      <p:to>
                                        <p:strVal val="visible"/>
                                      </p:to>
                                    </p:set>
                                    <p:anim calcmode="lin" valueType="num">
                                      <p:cBhvr additive="base">
                                        <p:cTn id="27" dur="500" fill="hold"/>
                                        <p:tgtEl>
                                          <p:spTgt spid="60421"/>
                                        </p:tgtEl>
                                        <p:attrNameLst>
                                          <p:attrName>ppt_x</p:attrName>
                                        </p:attrNameLst>
                                      </p:cBhvr>
                                      <p:tavLst>
                                        <p:tav tm="0">
                                          <p:val>
                                            <p:strVal val="#ppt_x"/>
                                          </p:val>
                                        </p:tav>
                                        <p:tav tm="100000">
                                          <p:val>
                                            <p:strVal val="#ppt_x"/>
                                          </p:val>
                                        </p:tav>
                                      </p:tavLst>
                                    </p:anim>
                                    <p:anim calcmode="lin" valueType="num">
                                      <p:cBhvr additive="base">
                                        <p:cTn id="28" dur="500" fill="hold"/>
                                        <p:tgtEl>
                                          <p:spTgt spid="60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066800" y="76200"/>
            <a:ext cx="7543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spcBef>
                <a:spcPts val="500"/>
              </a:spcBef>
              <a:spcAft>
                <a:spcPts val="500"/>
              </a:spcAft>
            </a:pPr>
            <a:r>
              <a:rPr lang="en-US" sz="4800" dirty="0">
                <a:solidFill>
                  <a:srgbClr val="BAFEFE"/>
                </a:solidFill>
                <a:latin typeface="Tempus Sans ITC" pitchFamily="82" charset="0"/>
              </a:rPr>
              <a:t>Varna (Social Hierarchy)</a:t>
            </a:r>
          </a:p>
        </p:txBody>
      </p:sp>
      <p:sp>
        <p:nvSpPr>
          <p:cNvPr id="59397" name="Freeform 5"/>
          <p:cNvSpPr>
            <a:spLocks noChangeArrowheads="1"/>
          </p:cNvSpPr>
          <p:nvPr/>
        </p:nvSpPr>
        <p:spPr bwMode="auto">
          <a:xfrm>
            <a:off x="2413000" y="4691063"/>
            <a:ext cx="5776913" cy="1290637"/>
          </a:xfrm>
          <a:custGeom>
            <a:avLst/>
            <a:gdLst>
              <a:gd name="T0" fmla="*/ 5538788 w 3639"/>
              <a:gd name="T1" fmla="*/ 1290637 h 813"/>
              <a:gd name="T2" fmla="*/ 5776913 w 3639"/>
              <a:gd name="T3" fmla="*/ 1074737 h 813"/>
              <a:gd name="T4" fmla="*/ 5070476 w 3639"/>
              <a:gd name="T5" fmla="*/ 0 h 813"/>
              <a:gd name="T6" fmla="*/ 0 w 3639"/>
              <a:gd name="T7" fmla="*/ 0 h 813"/>
              <a:gd name="T8" fmla="*/ 0 60000 65536"/>
              <a:gd name="T9" fmla="*/ 0 60000 65536"/>
              <a:gd name="T10" fmla="*/ 0 60000 65536"/>
              <a:gd name="T11" fmla="*/ 0 60000 65536"/>
              <a:gd name="T12" fmla="*/ 0 w 3639"/>
              <a:gd name="T13" fmla="*/ 0 h 813"/>
              <a:gd name="T14" fmla="*/ 3639 w 3639"/>
              <a:gd name="T15" fmla="*/ 813 h 813"/>
            </a:gdLst>
            <a:ahLst/>
            <a:cxnLst>
              <a:cxn ang="T8">
                <a:pos x="T0" y="T1"/>
              </a:cxn>
              <a:cxn ang="T9">
                <a:pos x="T2" y="T3"/>
              </a:cxn>
              <a:cxn ang="T10">
                <a:pos x="T4" y="T5"/>
              </a:cxn>
              <a:cxn ang="T11">
                <a:pos x="T6" y="T7"/>
              </a:cxn>
            </a:cxnLst>
            <a:rect l="T12" t="T13" r="T14" b="T15"/>
            <a:pathLst>
              <a:path w="3639" h="813">
                <a:moveTo>
                  <a:pt x="3489" y="813"/>
                </a:moveTo>
                <a:lnTo>
                  <a:pt x="3639" y="677"/>
                </a:lnTo>
                <a:lnTo>
                  <a:pt x="3194" y="0"/>
                </a:lnTo>
                <a:lnTo>
                  <a:pt x="0" y="0"/>
                </a:lnTo>
                <a:close/>
              </a:path>
            </a:pathLst>
          </a:custGeom>
          <a:solidFill>
            <a:srgbClr val="0000E2"/>
          </a:solidFill>
          <a:ln w="25400">
            <a:solidFill>
              <a:srgbClr val="000000"/>
            </a:solidFill>
            <a:round/>
            <a:headEnd/>
            <a:tailEnd/>
          </a:ln>
        </p:spPr>
        <p:txBody>
          <a:bodyPr wrap="none"/>
          <a:lstStyle/>
          <a:p>
            <a:endParaRPr lang="en-US"/>
          </a:p>
        </p:txBody>
      </p:sp>
      <p:sp>
        <p:nvSpPr>
          <p:cNvPr id="59398" name="Freeform 6"/>
          <p:cNvSpPr>
            <a:spLocks noChangeArrowheads="1"/>
          </p:cNvSpPr>
          <p:nvPr/>
        </p:nvSpPr>
        <p:spPr bwMode="auto">
          <a:xfrm>
            <a:off x="2166938" y="4691063"/>
            <a:ext cx="5316537" cy="457200"/>
          </a:xfrm>
          <a:custGeom>
            <a:avLst/>
            <a:gdLst>
              <a:gd name="T0" fmla="*/ 0 w 3349"/>
              <a:gd name="T1" fmla="*/ 217488 h 288"/>
              <a:gd name="T2" fmla="*/ 4813300 w 3349"/>
              <a:gd name="T3" fmla="*/ 457200 h 288"/>
              <a:gd name="T4" fmla="*/ 5316537 w 3349"/>
              <a:gd name="T5" fmla="*/ 0 h 288"/>
              <a:gd name="T6" fmla="*/ 246063 w 3349"/>
              <a:gd name="T7" fmla="*/ 0 h 288"/>
              <a:gd name="T8" fmla="*/ 0 60000 65536"/>
              <a:gd name="T9" fmla="*/ 0 60000 65536"/>
              <a:gd name="T10" fmla="*/ 0 60000 65536"/>
              <a:gd name="T11" fmla="*/ 0 60000 65536"/>
              <a:gd name="T12" fmla="*/ 0 w 3349"/>
              <a:gd name="T13" fmla="*/ 0 h 288"/>
              <a:gd name="T14" fmla="*/ 3349 w 3349"/>
              <a:gd name="T15" fmla="*/ 288 h 288"/>
            </a:gdLst>
            <a:ahLst/>
            <a:cxnLst>
              <a:cxn ang="T8">
                <a:pos x="T0" y="T1"/>
              </a:cxn>
              <a:cxn ang="T9">
                <a:pos x="T2" y="T3"/>
              </a:cxn>
              <a:cxn ang="T10">
                <a:pos x="T4" y="T5"/>
              </a:cxn>
              <a:cxn ang="T11">
                <a:pos x="T6" y="T7"/>
              </a:cxn>
            </a:cxnLst>
            <a:rect l="T12" t="T13" r="T14" b="T15"/>
            <a:pathLst>
              <a:path w="3349" h="288">
                <a:moveTo>
                  <a:pt x="0" y="137"/>
                </a:moveTo>
                <a:lnTo>
                  <a:pt x="3032" y="288"/>
                </a:lnTo>
                <a:lnTo>
                  <a:pt x="3349" y="0"/>
                </a:lnTo>
                <a:lnTo>
                  <a:pt x="155" y="0"/>
                </a:lnTo>
                <a:close/>
              </a:path>
            </a:pathLst>
          </a:custGeom>
          <a:solidFill>
            <a:srgbClr val="65B9FF"/>
          </a:solidFill>
          <a:ln w="25400">
            <a:solidFill>
              <a:srgbClr val="000000"/>
            </a:solidFill>
            <a:round/>
            <a:headEnd/>
            <a:tailEnd/>
          </a:ln>
        </p:spPr>
        <p:txBody>
          <a:bodyPr wrap="none"/>
          <a:lstStyle/>
          <a:p>
            <a:endParaRPr lang="en-US"/>
          </a:p>
        </p:txBody>
      </p:sp>
      <p:sp>
        <p:nvSpPr>
          <p:cNvPr id="59399" name="Freeform 7"/>
          <p:cNvSpPr>
            <a:spLocks noChangeArrowheads="1"/>
          </p:cNvSpPr>
          <p:nvPr/>
        </p:nvSpPr>
        <p:spPr bwMode="auto">
          <a:xfrm>
            <a:off x="1474788" y="4895850"/>
            <a:ext cx="6489700" cy="1076325"/>
          </a:xfrm>
          <a:custGeom>
            <a:avLst/>
            <a:gdLst>
              <a:gd name="T0" fmla="*/ 0 w 4088"/>
              <a:gd name="T1" fmla="*/ 1076325 h 678"/>
              <a:gd name="T2" fmla="*/ 6489700 w 4088"/>
              <a:gd name="T3" fmla="*/ 1076325 h 678"/>
              <a:gd name="T4" fmla="*/ 5778500 w 4088"/>
              <a:gd name="T5" fmla="*/ 0 h 678"/>
              <a:gd name="T6" fmla="*/ 709613 w 4088"/>
              <a:gd name="T7" fmla="*/ 0 h 678"/>
              <a:gd name="T8" fmla="*/ 0 60000 65536"/>
              <a:gd name="T9" fmla="*/ 0 60000 65536"/>
              <a:gd name="T10" fmla="*/ 0 60000 65536"/>
              <a:gd name="T11" fmla="*/ 0 60000 65536"/>
              <a:gd name="T12" fmla="*/ 0 w 4088"/>
              <a:gd name="T13" fmla="*/ 0 h 678"/>
              <a:gd name="T14" fmla="*/ 4088 w 4088"/>
              <a:gd name="T15" fmla="*/ 678 h 678"/>
            </a:gdLst>
            <a:ahLst/>
            <a:cxnLst>
              <a:cxn ang="T8">
                <a:pos x="T0" y="T1"/>
              </a:cxn>
              <a:cxn ang="T9">
                <a:pos x="T2" y="T3"/>
              </a:cxn>
              <a:cxn ang="T10">
                <a:pos x="T4" y="T5"/>
              </a:cxn>
              <a:cxn ang="T11">
                <a:pos x="T6" y="T7"/>
              </a:cxn>
            </a:cxnLst>
            <a:rect l="T12" t="T13" r="T14" b="T15"/>
            <a:pathLst>
              <a:path w="4088" h="678">
                <a:moveTo>
                  <a:pt x="0" y="678"/>
                </a:moveTo>
                <a:lnTo>
                  <a:pt x="4088" y="678"/>
                </a:lnTo>
                <a:lnTo>
                  <a:pt x="3640" y="0"/>
                </a:lnTo>
                <a:lnTo>
                  <a:pt x="447" y="0"/>
                </a:lnTo>
                <a:close/>
              </a:path>
            </a:pathLst>
          </a:custGeom>
          <a:solidFill>
            <a:srgbClr val="CDCDF3"/>
          </a:solidFill>
          <a:ln w="25400">
            <a:solidFill>
              <a:srgbClr val="000000"/>
            </a:solidFill>
            <a:round/>
            <a:headEnd/>
            <a:tailEnd/>
          </a:ln>
        </p:spPr>
        <p:txBody>
          <a:bodyPr wrap="none"/>
          <a:lstStyle/>
          <a:p>
            <a:endParaRPr lang="en-US"/>
          </a:p>
        </p:txBody>
      </p:sp>
      <p:sp>
        <p:nvSpPr>
          <p:cNvPr id="59400" name="Freeform 8"/>
          <p:cNvSpPr>
            <a:spLocks noChangeArrowheads="1"/>
          </p:cNvSpPr>
          <p:nvPr/>
        </p:nvSpPr>
        <p:spPr bwMode="auto">
          <a:xfrm>
            <a:off x="3168650" y="3519488"/>
            <a:ext cx="4222750" cy="1273175"/>
          </a:xfrm>
          <a:custGeom>
            <a:avLst/>
            <a:gdLst>
              <a:gd name="T0" fmla="*/ 4000500 w 2660"/>
              <a:gd name="T1" fmla="*/ 1273175 h 802"/>
              <a:gd name="T2" fmla="*/ 4222750 w 2660"/>
              <a:gd name="T3" fmla="*/ 1052513 h 802"/>
              <a:gd name="T4" fmla="*/ 3517900 w 2660"/>
              <a:gd name="T5" fmla="*/ 0 h 802"/>
              <a:gd name="T6" fmla="*/ 0 w 2660"/>
              <a:gd name="T7" fmla="*/ 0 h 802"/>
              <a:gd name="T8" fmla="*/ 0 60000 65536"/>
              <a:gd name="T9" fmla="*/ 0 60000 65536"/>
              <a:gd name="T10" fmla="*/ 0 60000 65536"/>
              <a:gd name="T11" fmla="*/ 0 60000 65536"/>
              <a:gd name="T12" fmla="*/ 0 w 2660"/>
              <a:gd name="T13" fmla="*/ 0 h 802"/>
              <a:gd name="T14" fmla="*/ 2660 w 2660"/>
              <a:gd name="T15" fmla="*/ 802 h 802"/>
            </a:gdLst>
            <a:ahLst/>
            <a:cxnLst>
              <a:cxn ang="T8">
                <a:pos x="T0" y="T1"/>
              </a:cxn>
              <a:cxn ang="T9">
                <a:pos x="T2" y="T3"/>
              </a:cxn>
              <a:cxn ang="T10">
                <a:pos x="T4" y="T5"/>
              </a:cxn>
              <a:cxn ang="T11">
                <a:pos x="T6" y="T7"/>
              </a:cxn>
            </a:cxnLst>
            <a:rect l="T12" t="T13" r="T14" b="T15"/>
            <a:pathLst>
              <a:path w="2660" h="802">
                <a:moveTo>
                  <a:pt x="2520" y="802"/>
                </a:moveTo>
                <a:lnTo>
                  <a:pt x="2660" y="663"/>
                </a:lnTo>
                <a:lnTo>
                  <a:pt x="2216" y="0"/>
                </a:lnTo>
                <a:lnTo>
                  <a:pt x="0" y="0"/>
                </a:lnTo>
                <a:close/>
              </a:path>
            </a:pathLst>
          </a:custGeom>
          <a:solidFill>
            <a:srgbClr val="00E200"/>
          </a:solidFill>
          <a:ln w="25400">
            <a:solidFill>
              <a:srgbClr val="000000"/>
            </a:solidFill>
            <a:round/>
            <a:headEnd/>
            <a:tailEnd/>
          </a:ln>
        </p:spPr>
        <p:txBody>
          <a:bodyPr wrap="none"/>
          <a:lstStyle/>
          <a:p>
            <a:endParaRPr lang="en-US"/>
          </a:p>
        </p:txBody>
      </p:sp>
      <p:sp>
        <p:nvSpPr>
          <p:cNvPr id="59401" name="Freeform 9"/>
          <p:cNvSpPr>
            <a:spLocks noChangeArrowheads="1"/>
          </p:cNvSpPr>
          <p:nvPr/>
        </p:nvSpPr>
        <p:spPr bwMode="auto">
          <a:xfrm>
            <a:off x="2930525" y="3519488"/>
            <a:ext cx="3756025" cy="776287"/>
          </a:xfrm>
          <a:custGeom>
            <a:avLst/>
            <a:gdLst>
              <a:gd name="T0" fmla="*/ 0 w 2366"/>
              <a:gd name="T1" fmla="*/ 214312 h 489"/>
              <a:gd name="T2" fmla="*/ 2957512 w 2366"/>
              <a:gd name="T3" fmla="*/ 776287 h 489"/>
              <a:gd name="T4" fmla="*/ 3756025 w 2366"/>
              <a:gd name="T5" fmla="*/ 0 h 489"/>
              <a:gd name="T6" fmla="*/ 238125 w 2366"/>
              <a:gd name="T7" fmla="*/ 0 h 489"/>
              <a:gd name="T8" fmla="*/ 0 60000 65536"/>
              <a:gd name="T9" fmla="*/ 0 60000 65536"/>
              <a:gd name="T10" fmla="*/ 0 60000 65536"/>
              <a:gd name="T11" fmla="*/ 0 60000 65536"/>
              <a:gd name="T12" fmla="*/ 0 w 2366"/>
              <a:gd name="T13" fmla="*/ 0 h 489"/>
              <a:gd name="T14" fmla="*/ 2366 w 2366"/>
              <a:gd name="T15" fmla="*/ 489 h 489"/>
            </a:gdLst>
            <a:ahLst/>
            <a:cxnLst>
              <a:cxn ang="T8">
                <a:pos x="T0" y="T1"/>
              </a:cxn>
              <a:cxn ang="T9">
                <a:pos x="T2" y="T3"/>
              </a:cxn>
              <a:cxn ang="T10">
                <a:pos x="T4" y="T5"/>
              </a:cxn>
              <a:cxn ang="T11">
                <a:pos x="T6" y="T7"/>
              </a:cxn>
            </a:cxnLst>
            <a:rect l="T12" t="T13" r="T14" b="T15"/>
            <a:pathLst>
              <a:path w="2366" h="489">
                <a:moveTo>
                  <a:pt x="0" y="135"/>
                </a:moveTo>
                <a:lnTo>
                  <a:pt x="1863" y="489"/>
                </a:lnTo>
                <a:lnTo>
                  <a:pt x="2366" y="0"/>
                </a:lnTo>
                <a:lnTo>
                  <a:pt x="150" y="0"/>
                </a:lnTo>
                <a:close/>
              </a:path>
            </a:pathLst>
          </a:custGeom>
          <a:solidFill>
            <a:srgbClr val="69FF69"/>
          </a:solidFill>
          <a:ln w="25400">
            <a:solidFill>
              <a:srgbClr val="000000"/>
            </a:solidFill>
            <a:round/>
            <a:headEnd/>
            <a:tailEnd/>
          </a:ln>
        </p:spPr>
        <p:txBody>
          <a:bodyPr wrap="none"/>
          <a:lstStyle/>
          <a:p>
            <a:endParaRPr lang="en-US"/>
          </a:p>
        </p:txBody>
      </p:sp>
      <p:sp>
        <p:nvSpPr>
          <p:cNvPr id="59402" name="Freeform 10"/>
          <p:cNvSpPr>
            <a:spLocks noChangeArrowheads="1"/>
          </p:cNvSpPr>
          <p:nvPr/>
        </p:nvSpPr>
        <p:spPr bwMode="auto">
          <a:xfrm>
            <a:off x="2252663" y="3724275"/>
            <a:ext cx="4910137" cy="1052513"/>
          </a:xfrm>
          <a:custGeom>
            <a:avLst/>
            <a:gdLst>
              <a:gd name="T0" fmla="*/ 0 w 3093"/>
              <a:gd name="T1" fmla="*/ 1052513 h 663"/>
              <a:gd name="T2" fmla="*/ 4910137 w 3093"/>
              <a:gd name="T3" fmla="*/ 1052513 h 663"/>
              <a:gd name="T4" fmla="*/ 4208462 w 3093"/>
              <a:gd name="T5" fmla="*/ 0 h 663"/>
              <a:gd name="T6" fmla="*/ 687387 w 3093"/>
              <a:gd name="T7" fmla="*/ 0 h 663"/>
              <a:gd name="T8" fmla="*/ 0 60000 65536"/>
              <a:gd name="T9" fmla="*/ 0 60000 65536"/>
              <a:gd name="T10" fmla="*/ 0 60000 65536"/>
              <a:gd name="T11" fmla="*/ 0 60000 65536"/>
              <a:gd name="T12" fmla="*/ 0 w 3093"/>
              <a:gd name="T13" fmla="*/ 0 h 663"/>
              <a:gd name="T14" fmla="*/ 3093 w 3093"/>
              <a:gd name="T15" fmla="*/ 663 h 663"/>
            </a:gdLst>
            <a:ahLst/>
            <a:cxnLst>
              <a:cxn ang="T8">
                <a:pos x="T0" y="T1"/>
              </a:cxn>
              <a:cxn ang="T9">
                <a:pos x="T2" y="T3"/>
              </a:cxn>
              <a:cxn ang="T10">
                <a:pos x="T4" y="T5"/>
              </a:cxn>
              <a:cxn ang="T11">
                <a:pos x="T6" y="T7"/>
              </a:cxn>
            </a:cxnLst>
            <a:rect l="T12" t="T13" r="T14" b="T15"/>
            <a:pathLst>
              <a:path w="3093" h="663">
                <a:moveTo>
                  <a:pt x="0" y="663"/>
                </a:moveTo>
                <a:lnTo>
                  <a:pt x="3093" y="663"/>
                </a:lnTo>
                <a:lnTo>
                  <a:pt x="2651" y="0"/>
                </a:lnTo>
                <a:lnTo>
                  <a:pt x="433" y="0"/>
                </a:lnTo>
                <a:close/>
              </a:path>
            </a:pathLst>
          </a:custGeom>
          <a:solidFill>
            <a:srgbClr val="BDFFBD"/>
          </a:solidFill>
          <a:ln w="25400">
            <a:solidFill>
              <a:srgbClr val="000000"/>
            </a:solidFill>
            <a:round/>
            <a:headEnd/>
            <a:tailEnd/>
          </a:ln>
        </p:spPr>
        <p:txBody>
          <a:bodyPr wrap="none"/>
          <a:lstStyle/>
          <a:p>
            <a:endParaRPr lang="en-US"/>
          </a:p>
        </p:txBody>
      </p:sp>
      <p:sp>
        <p:nvSpPr>
          <p:cNvPr id="59403" name="Freeform 11"/>
          <p:cNvSpPr>
            <a:spLocks noChangeArrowheads="1"/>
          </p:cNvSpPr>
          <p:nvPr/>
        </p:nvSpPr>
        <p:spPr bwMode="auto">
          <a:xfrm>
            <a:off x="3959225" y="2352675"/>
            <a:ext cx="2644775" cy="1249363"/>
          </a:xfrm>
          <a:custGeom>
            <a:avLst/>
            <a:gdLst>
              <a:gd name="T0" fmla="*/ 2403475 w 1666"/>
              <a:gd name="T1" fmla="*/ 1249363 h 787"/>
              <a:gd name="T2" fmla="*/ 2644775 w 1666"/>
              <a:gd name="T3" fmla="*/ 1039813 h 787"/>
              <a:gd name="T4" fmla="*/ 1966913 w 1666"/>
              <a:gd name="T5" fmla="*/ 0 h 787"/>
              <a:gd name="T6" fmla="*/ 0 w 1666"/>
              <a:gd name="T7" fmla="*/ 0 h 787"/>
              <a:gd name="T8" fmla="*/ 0 60000 65536"/>
              <a:gd name="T9" fmla="*/ 0 60000 65536"/>
              <a:gd name="T10" fmla="*/ 0 60000 65536"/>
              <a:gd name="T11" fmla="*/ 0 60000 65536"/>
              <a:gd name="T12" fmla="*/ 0 w 1666"/>
              <a:gd name="T13" fmla="*/ 0 h 787"/>
              <a:gd name="T14" fmla="*/ 1666 w 1666"/>
              <a:gd name="T15" fmla="*/ 787 h 787"/>
            </a:gdLst>
            <a:ahLst/>
            <a:cxnLst>
              <a:cxn ang="T8">
                <a:pos x="T0" y="T1"/>
              </a:cxn>
              <a:cxn ang="T9">
                <a:pos x="T2" y="T3"/>
              </a:cxn>
              <a:cxn ang="T10">
                <a:pos x="T4" y="T5"/>
              </a:cxn>
              <a:cxn ang="T11">
                <a:pos x="T6" y="T7"/>
              </a:cxn>
            </a:cxnLst>
            <a:rect l="T12" t="T13" r="T14" b="T15"/>
            <a:pathLst>
              <a:path w="1666" h="787">
                <a:moveTo>
                  <a:pt x="1514" y="787"/>
                </a:moveTo>
                <a:lnTo>
                  <a:pt x="1666" y="655"/>
                </a:lnTo>
                <a:lnTo>
                  <a:pt x="1239" y="0"/>
                </a:lnTo>
                <a:lnTo>
                  <a:pt x="0" y="0"/>
                </a:lnTo>
                <a:close/>
              </a:path>
            </a:pathLst>
          </a:custGeom>
          <a:solidFill>
            <a:srgbClr val="FF9719"/>
          </a:solidFill>
          <a:ln w="25400">
            <a:solidFill>
              <a:srgbClr val="000000"/>
            </a:solidFill>
            <a:round/>
            <a:headEnd/>
            <a:tailEnd/>
          </a:ln>
        </p:spPr>
        <p:txBody>
          <a:bodyPr wrap="none"/>
          <a:lstStyle/>
          <a:p>
            <a:endParaRPr lang="en-US"/>
          </a:p>
        </p:txBody>
      </p:sp>
      <p:sp>
        <p:nvSpPr>
          <p:cNvPr id="59404" name="Freeform 12"/>
          <p:cNvSpPr>
            <a:spLocks noChangeArrowheads="1"/>
          </p:cNvSpPr>
          <p:nvPr/>
        </p:nvSpPr>
        <p:spPr bwMode="auto">
          <a:xfrm>
            <a:off x="3729038" y="2352675"/>
            <a:ext cx="2197100" cy="465138"/>
          </a:xfrm>
          <a:custGeom>
            <a:avLst/>
            <a:gdLst>
              <a:gd name="T0" fmla="*/ 0 w 1384"/>
              <a:gd name="T1" fmla="*/ 209550 h 293"/>
              <a:gd name="T2" fmla="*/ 1703388 w 1384"/>
              <a:gd name="T3" fmla="*/ 465138 h 293"/>
              <a:gd name="T4" fmla="*/ 2197100 w 1384"/>
              <a:gd name="T5" fmla="*/ 0 h 293"/>
              <a:gd name="T6" fmla="*/ 230188 w 1384"/>
              <a:gd name="T7" fmla="*/ 0 h 293"/>
              <a:gd name="T8" fmla="*/ 0 60000 65536"/>
              <a:gd name="T9" fmla="*/ 0 60000 65536"/>
              <a:gd name="T10" fmla="*/ 0 60000 65536"/>
              <a:gd name="T11" fmla="*/ 0 60000 65536"/>
              <a:gd name="T12" fmla="*/ 0 w 1384"/>
              <a:gd name="T13" fmla="*/ 0 h 293"/>
              <a:gd name="T14" fmla="*/ 1384 w 1384"/>
              <a:gd name="T15" fmla="*/ 293 h 293"/>
            </a:gdLst>
            <a:ahLst/>
            <a:cxnLst>
              <a:cxn ang="T8">
                <a:pos x="T0" y="T1"/>
              </a:cxn>
              <a:cxn ang="T9">
                <a:pos x="T2" y="T3"/>
              </a:cxn>
              <a:cxn ang="T10">
                <a:pos x="T4" y="T5"/>
              </a:cxn>
              <a:cxn ang="T11">
                <a:pos x="T6" y="T7"/>
              </a:cxn>
            </a:cxnLst>
            <a:rect l="T12" t="T13" r="T14" b="T15"/>
            <a:pathLst>
              <a:path w="1384" h="293">
                <a:moveTo>
                  <a:pt x="0" y="132"/>
                </a:moveTo>
                <a:lnTo>
                  <a:pt x="1073" y="293"/>
                </a:lnTo>
                <a:lnTo>
                  <a:pt x="1384" y="0"/>
                </a:lnTo>
                <a:lnTo>
                  <a:pt x="145" y="0"/>
                </a:lnTo>
                <a:close/>
              </a:path>
            </a:pathLst>
          </a:custGeom>
          <a:solidFill>
            <a:srgbClr val="FFC15D"/>
          </a:solidFill>
          <a:ln w="25400">
            <a:solidFill>
              <a:srgbClr val="000000"/>
            </a:solidFill>
            <a:round/>
            <a:headEnd/>
            <a:tailEnd/>
          </a:ln>
        </p:spPr>
        <p:txBody>
          <a:bodyPr wrap="none"/>
          <a:lstStyle/>
          <a:p>
            <a:endParaRPr lang="en-US"/>
          </a:p>
        </p:txBody>
      </p:sp>
      <p:sp>
        <p:nvSpPr>
          <p:cNvPr id="59405" name="Freeform 13"/>
          <p:cNvSpPr>
            <a:spLocks noChangeArrowheads="1"/>
          </p:cNvSpPr>
          <p:nvPr/>
        </p:nvSpPr>
        <p:spPr bwMode="auto">
          <a:xfrm>
            <a:off x="3040063" y="2560638"/>
            <a:ext cx="3335337" cy="1036637"/>
          </a:xfrm>
          <a:custGeom>
            <a:avLst/>
            <a:gdLst>
              <a:gd name="T0" fmla="*/ 0 w 2101"/>
              <a:gd name="T1" fmla="*/ 1036637 h 653"/>
              <a:gd name="T2" fmla="*/ 3335337 w 2101"/>
              <a:gd name="T3" fmla="*/ 1036637 h 653"/>
              <a:gd name="T4" fmla="*/ 2660649 w 2101"/>
              <a:gd name="T5" fmla="*/ 0 h 653"/>
              <a:gd name="T6" fmla="*/ 688975 w 2101"/>
              <a:gd name="T7" fmla="*/ 0 h 653"/>
              <a:gd name="T8" fmla="*/ 0 60000 65536"/>
              <a:gd name="T9" fmla="*/ 0 60000 65536"/>
              <a:gd name="T10" fmla="*/ 0 60000 65536"/>
              <a:gd name="T11" fmla="*/ 0 60000 65536"/>
              <a:gd name="T12" fmla="*/ 0 w 2101"/>
              <a:gd name="T13" fmla="*/ 0 h 653"/>
              <a:gd name="T14" fmla="*/ 2101 w 2101"/>
              <a:gd name="T15" fmla="*/ 653 h 653"/>
            </a:gdLst>
            <a:ahLst/>
            <a:cxnLst>
              <a:cxn ang="T8">
                <a:pos x="T0" y="T1"/>
              </a:cxn>
              <a:cxn ang="T9">
                <a:pos x="T2" y="T3"/>
              </a:cxn>
              <a:cxn ang="T10">
                <a:pos x="T4" y="T5"/>
              </a:cxn>
              <a:cxn ang="T11">
                <a:pos x="T6" y="T7"/>
              </a:cxn>
            </a:cxnLst>
            <a:rect l="T12" t="T13" r="T14" b="T15"/>
            <a:pathLst>
              <a:path w="2101" h="653">
                <a:moveTo>
                  <a:pt x="0" y="653"/>
                </a:moveTo>
                <a:lnTo>
                  <a:pt x="2101" y="653"/>
                </a:lnTo>
                <a:lnTo>
                  <a:pt x="1676" y="0"/>
                </a:lnTo>
                <a:lnTo>
                  <a:pt x="434" y="0"/>
                </a:lnTo>
                <a:close/>
              </a:path>
            </a:pathLst>
          </a:custGeom>
          <a:solidFill>
            <a:srgbClr val="FDC47F"/>
          </a:solidFill>
          <a:ln w="25400">
            <a:solidFill>
              <a:srgbClr val="000000"/>
            </a:solidFill>
            <a:round/>
            <a:headEnd/>
            <a:tailEnd/>
          </a:ln>
        </p:spPr>
        <p:txBody>
          <a:bodyPr wrap="none"/>
          <a:lstStyle/>
          <a:p>
            <a:endParaRPr lang="en-US"/>
          </a:p>
        </p:txBody>
      </p:sp>
      <p:sp>
        <p:nvSpPr>
          <p:cNvPr id="59406" name="Freeform 14"/>
          <p:cNvSpPr>
            <a:spLocks noChangeArrowheads="1"/>
          </p:cNvSpPr>
          <p:nvPr/>
        </p:nvSpPr>
        <p:spPr bwMode="auto">
          <a:xfrm>
            <a:off x="3810000" y="1143000"/>
            <a:ext cx="1981200" cy="1295400"/>
          </a:xfrm>
          <a:custGeom>
            <a:avLst/>
            <a:gdLst>
              <a:gd name="T0" fmla="*/ 0 w 1128"/>
              <a:gd name="T1" fmla="*/ 1295400 h 856"/>
              <a:gd name="T2" fmla="*/ 1981200 w 1128"/>
              <a:gd name="T3" fmla="*/ 1295400 h 856"/>
              <a:gd name="T4" fmla="*/ 985331 w 1128"/>
              <a:gd name="T5" fmla="*/ 0 h 856"/>
              <a:gd name="T6" fmla="*/ 0 60000 65536"/>
              <a:gd name="T7" fmla="*/ 0 60000 65536"/>
              <a:gd name="T8" fmla="*/ 0 60000 65536"/>
              <a:gd name="T9" fmla="*/ 0 w 1128"/>
              <a:gd name="T10" fmla="*/ 0 h 856"/>
              <a:gd name="T11" fmla="*/ 1128 w 1128"/>
              <a:gd name="T12" fmla="*/ 856 h 856"/>
            </a:gdLst>
            <a:ahLst/>
            <a:cxnLst>
              <a:cxn ang="T6">
                <a:pos x="T0" y="T1"/>
              </a:cxn>
              <a:cxn ang="T7">
                <a:pos x="T2" y="T3"/>
              </a:cxn>
              <a:cxn ang="T8">
                <a:pos x="T4" y="T5"/>
              </a:cxn>
            </a:cxnLst>
            <a:rect l="T9" t="T10" r="T11" b="T12"/>
            <a:pathLst>
              <a:path w="1128" h="856">
                <a:moveTo>
                  <a:pt x="0" y="856"/>
                </a:moveTo>
                <a:lnTo>
                  <a:pt x="1128" y="856"/>
                </a:lnTo>
                <a:lnTo>
                  <a:pt x="561" y="0"/>
                </a:lnTo>
                <a:close/>
              </a:path>
            </a:pathLst>
          </a:custGeom>
          <a:solidFill>
            <a:srgbClr val="FFB7B7"/>
          </a:solidFill>
          <a:ln w="25400">
            <a:solidFill>
              <a:srgbClr val="000000"/>
            </a:solidFill>
            <a:round/>
            <a:headEnd/>
            <a:tailEnd/>
          </a:ln>
        </p:spPr>
        <p:txBody>
          <a:bodyPr wrap="none"/>
          <a:lstStyle/>
          <a:p>
            <a:endParaRPr lang="en-US"/>
          </a:p>
        </p:txBody>
      </p:sp>
      <p:sp>
        <p:nvSpPr>
          <p:cNvPr id="59407" name="Text Box 15"/>
          <p:cNvSpPr txBox="1">
            <a:spLocks noChangeArrowheads="1"/>
          </p:cNvSpPr>
          <p:nvPr/>
        </p:nvSpPr>
        <p:spPr bwMode="auto">
          <a:xfrm>
            <a:off x="2444750" y="5226050"/>
            <a:ext cx="4502150" cy="365125"/>
          </a:xfrm>
          <a:prstGeom prst="rect">
            <a:avLst/>
          </a:prstGeom>
          <a:noFill/>
          <a:ln>
            <a:noFill/>
          </a:ln>
          <a:effectLst/>
          <a:extLst/>
        </p:spPr>
        <p:txBody>
          <a:bodyPr lIns="0" tIns="0" rIns="0" bIns="0" anchor="ctr">
            <a:spAutoFit/>
          </a:bodyPr>
          <a:lstStyle/>
          <a:p>
            <a:pPr eaLnBrk="0" hangingPunct="0">
              <a:spcBef>
                <a:spcPct val="0"/>
              </a:spcBef>
              <a:spcAft>
                <a:spcPct val="15000"/>
              </a:spcAft>
              <a:defRPr/>
            </a:pPr>
            <a:r>
              <a:rPr lang="en-US" b="1">
                <a:solidFill>
                  <a:srgbClr val="000000"/>
                </a:solidFill>
                <a:effectLst>
                  <a:outerShdw blurRad="38100" dist="38100" dir="2700000" algn="tl">
                    <a:srgbClr val="FFFFFF"/>
                  </a:outerShdw>
                </a:effectLst>
                <a:latin typeface="Comic Sans MS" pitchFamily="66" charset="0"/>
              </a:rPr>
              <a:t>Shudras</a:t>
            </a:r>
          </a:p>
        </p:txBody>
      </p:sp>
      <p:sp>
        <p:nvSpPr>
          <p:cNvPr id="59408" name="Text Box 16"/>
          <p:cNvSpPr txBox="1">
            <a:spLocks noChangeArrowheads="1"/>
          </p:cNvSpPr>
          <p:nvPr/>
        </p:nvSpPr>
        <p:spPr bwMode="auto">
          <a:xfrm>
            <a:off x="2995613" y="4076700"/>
            <a:ext cx="3406775" cy="365125"/>
          </a:xfrm>
          <a:prstGeom prst="rect">
            <a:avLst/>
          </a:prstGeom>
          <a:noFill/>
          <a:ln>
            <a:noFill/>
          </a:ln>
          <a:effectLst/>
          <a:extLst/>
        </p:spPr>
        <p:txBody>
          <a:bodyPr lIns="0" tIns="0" rIns="0" bIns="0" anchor="ctr">
            <a:spAutoFit/>
          </a:bodyPr>
          <a:lstStyle/>
          <a:p>
            <a:pPr eaLnBrk="0" hangingPunct="0">
              <a:spcBef>
                <a:spcPct val="0"/>
              </a:spcBef>
              <a:spcAft>
                <a:spcPct val="15000"/>
              </a:spcAft>
              <a:defRPr/>
            </a:pPr>
            <a:r>
              <a:rPr lang="en-US" b="1">
                <a:solidFill>
                  <a:srgbClr val="000000"/>
                </a:solidFill>
                <a:effectLst>
                  <a:outerShdw blurRad="38100" dist="38100" dir="2700000" algn="tl">
                    <a:srgbClr val="FFFFFF"/>
                  </a:outerShdw>
                </a:effectLst>
                <a:latin typeface="Comic Sans MS" pitchFamily="66" charset="0"/>
              </a:rPr>
              <a:t>Vaishyas</a:t>
            </a:r>
          </a:p>
        </p:txBody>
      </p:sp>
      <p:sp>
        <p:nvSpPr>
          <p:cNvPr id="59409" name="Text Box 17"/>
          <p:cNvSpPr txBox="1">
            <a:spLocks noChangeArrowheads="1"/>
          </p:cNvSpPr>
          <p:nvPr/>
        </p:nvSpPr>
        <p:spPr bwMode="auto">
          <a:xfrm>
            <a:off x="3733800" y="2908300"/>
            <a:ext cx="2130425" cy="365125"/>
          </a:xfrm>
          <a:prstGeom prst="rect">
            <a:avLst/>
          </a:prstGeom>
          <a:noFill/>
          <a:ln>
            <a:noFill/>
          </a:ln>
          <a:effectLst/>
          <a:extLst/>
        </p:spPr>
        <p:txBody>
          <a:bodyPr lIns="0" tIns="0" rIns="0" bIns="0" anchor="ctr">
            <a:spAutoFit/>
          </a:bodyPr>
          <a:lstStyle/>
          <a:p>
            <a:pPr eaLnBrk="0" hangingPunct="0">
              <a:spcBef>
                <a:spcPct val="0"/>
              </a:spcBef>
              <a:spcAft>
                <a:spcPct val="15000"/>
              </a:spcAft>
              <a:defRPr/>
            </a:pPr>
            <a:r>
              <a:rPr lang="en-US" b="1">
                <a:solidFill>
                  <a:srgbClr val="000000"/>
                </a:solidFill>
                <a:effectLst>
                  <a:outerShdw blurRad="38100" dist="38100" dir="2700000" algn="tl">
                    <a:srgbClr val="FFFFFF"/>
                  </a:outerShdw>
                </a:effectLst>
                <a:latin typeface="Comic Sans MS" pitchFamily="66" charset="0"/>
              </a:rPr>
              <a:t>Kshatriyas </a:t>
            </a:r>
          </a:p>
        </p:txBody>
      </p:sp>
      <p:sp>
        <p:nvSpPr>
          <p:cNvPr id="59415" name="Text Box 23"/>
          <p:cNvSpPr txBox="1">
            <a:spLocks noChangeArrowheads="1"/>
          </p:cNvSpPr>
          <p:nvPr/>
        </p:nvSpPr>
        <p:spPr bwMode="auto">
          <a:xfrm>
            <a:off x="3736975" y="1981200"/>
            <a:ext cx="2130425" cy="365125"/>
          </a:xfrm>
          <a:prstGeom prst="rect">
            <a:avLst/>
          </a:prstGeom>
          <a:noFill/>
          <a:ln>
            <a:noFill/>
          </a:ln>
          <a:effectLst/>
          <a:extLst/>
        </p:spPr>
        <p:txBody>
          <a:bodyPr lIns="0" tIns="0" rIns="0" bIns="0" anchor="ctr">
            <a:spAutoFit/>
          </a:bodyPr>
          <a:lstStyle/>
          <a:p>
            <a:pPr eaLnBrk="0" hangingPunct="0">
              <a:spcBef>
                <a:spcPct val="0"/>
              </a:spcBef>
              <a:spcAft>
                <a:spcPct val="15000"/>
              </a:spcAft>
              <a:defRPr/>
            </a:pPr>
            <a:r>
              <a:rPr lang="en-US" b="1">
                <a:solidFill>
                  <a:srgbClr val="000000"/>
                </a:solidFill>
                <a:effectLst>
                  <a:outerShdw blurRad="38100" dist="38100" dir="2700000" algn="tl">
                    <a:srgbClr val="FFFFFF"/>
                  </a:outerShdw>
                </a:effectLst>
                <a:latin typeface="Comic Sans MS" pitchFamily="66" charset="0"/>
              </a:rPr>
              <a:t>Brahmins</a:t>
            </a:r>
          </a:p>
        </p:txBody>
      </p:sp>
      <p:sp>
        <p:nvSpPr>
          <p:cNvPr id="59417" name="Freeform 25"/>
          <p:cNvSpPr>
            <a:spLocks noChangeArrowheads="1"/>
          </p:cNvSpPr>
          <p:nvPr/>
        </p:nvSpPr>
        <p:spPr bwMode="auto">
          <a:xfrm>
            <a:off x="4819650" y="1152525"/>
            <a:ext cx="1047750" cy="1285875"/>
          </a:xfrm>
          <a:custGeom>
            <a:avLst/>
            <a:gdLst>
              <a:gd name="T0" fmla="*/ 1047750 w 660"/>
              <a:gd name="T1" fmla="*/ 1209675 h 810"/>
              <a:gd name="T2" fmla="*/ 38100 w 660"/>
              <a:gd name="T3" fmla="*/ 0 h 810"/>
              <a:gd name="T4" fmla="*/ 0 w 660"/>
              <a:gd name="T5" fmla="*/ 9525 h 810"/>
              <a:gd name="T6" fmla="*/ 933450 w 660"/>
              <a:gd name="T7" fmla="*/ 1285875 h 810"/>
              <a:gd name="T8" fmla="*/ 1019175 w 660"/>
              <a:gd name="T9" fmla="*/ 1228725 h 810"/>
              <a:gd name="T10" fmla="*/ 1047750 w 660"/>
              <a:gd name="T11" fmla="*/ 1209675 h 810"/>
              <a:gd name="T12" fmla="*/ 0 60000 65536"/>
              <a:gd name="T13" fmla="*/ 0 60000 65536"/>
              <a:gd name="T14" fmla="*/ 0 60000 65536"/>
              <a:gd name="T15" fmla="*/ 0 60000 65536"/>
              <a:gd name="T16" fmla="*/ 0 60000 65536"/>
              <a:gd name="T17" fmla="*/ 0 60000 65536"/>
              <a:gd name="T18" fmla="*/ 0 w 660"/>
              <a:gd name="T19" fmla="*/ 0 h 810"/>
              <a:gd name="T20" fmla="*/ 660 w 660"/>
              <a:gd name="T21" fmla="*/ 810 h 810"/>
            </a:gdLst>
            <a:ahLst/>
            <a:cxnLst>
              <a:cxn ang="T12">
                <a:pos x="T0" y="T1"/>
              </a:cxn>
              <a:cxn ang="T13">
                <a:pos x="T2" y="T3"/>
              </a:cxn>
              <a:cxn ang="T14">
                <a:pos x="T4" y="T5"/>
              </a:cxn>
              <a:cxn ang="T15">
                <a:pos x="T6" y="T7"/>
              </a:cxn>
              <a:cxn ang="T16">
                <a:pos x="T8" y="T9"/>
              </a:cxn>
              <a:cxn ang="T17">
                <a:pos x="T10" y="T11"/>
              </a:cxn>
            </a:cxnLst>
            <a:rect l="T18" t="T19" r="T20" b="T21"/>
            <a:pathLst>
              <a:path w="660" h="810">
                <a:moveTo>
                  <a:pt x="660" y="762"/>
                </a:moveTo>
                <a:lnTo>
                  <a:pt x="24" y="0"/>
                </a:lnTo>
                <a:lnTo>
                  <a:pt x="0" y="6"/>
                </a:lnTo>
                <a:lnTo>
                  <a:pt x="588" y="810"/>
                </a:lnTo>
                <a:lnTo>
                  <a:pt x="642" y="774"/>
                </a:lnTo>
                <a:lnTo>
                  <a:pt x="660" y="762"/>
                </a:lnTo>
                <a:close/>
              </a:path>
            </a:pathLst>
          </a:custGeom>
          <a:solidFill>
            <a:srgbClr val="FF5D5D"/>
          </a:solidFill>
          <a:ln w="25400">
            <a:solidFill>
              <a:srgbClr val="000000"/>
            </a:solidFill>
            <a:round/>
            <a:headEnd/>
            <a:tailEnd/>
          </a:ln>
        </p:spPr>
        <p:txBody>
          <a:bodyPr wrap="none"/>
          <a:lstStyle/>
          <a:p>
            <a:endParaRPr lang="en-US"/>
          </a:p>
        </p:txBody>
      </p:sp>
      <p:sp>
        <p:nvSpPr>
          <p:cNvPr id="36883" name="Text Box 2"/>
          <p:cNvSpPr txBox="1">
            <a:spLocks noChangeArrowheads="1"/>
          </p:cNvSpPr>
          <p:nvPr/>
        </p:nvSpPr>
        <p:spPr bwMode="auto">
          <a:xfrm>
            <a:off x="990600" y="6019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spcBef>
                <a:spcPts val="500"/>
              </a:spcBef>
              <a:spcAft>
                <a:spcPts val="500"/>
              </a:spcAft>
            </a:pPr>
            <a:r>
              <a:rPr lang="en-US" sz="3600" dirty="0">
                <a:solidFill>
                  <a:srgbClr val="BAFEFE"/>
                </a:solidFill>
                <a:latin typeface="Tempus Sans ITC" pitchFamily="82" charset="0"/>
              </a:rPr>
              <a:t>Pariahs (</a:t>
            </a:r>
            <a:r>
              <a:rPr lang="en-US" sz="3600" dirty="0" err="1">
                <a:solidFill>
                  <a:srgbClr val="BAFEFE"/>
                </a:solidFill>
                <a:latin typeface="Tempus Sans ITC" pitchFamily="82" charset="0"/>
              </a:rPr>
              <a:t>Harijan</a:t>
            </a:r>
            <a:r>
              <a:rPr lang="en-US" sz="3600" dirty="0">
                <a:solidFill>
                  <a:srgbClr val="BAFEFE"/>
                </a:solidFill>
                <a:latin typeface="Tempus Sans ITC" pitchFamily="82" charset="0"/>
              </a:rPr>
              <a:t>) ≈ Untouchables</a:t>
            </a:r>
          </a:p>
        </p:txBody>
      </p:sp>
    </p:spTree>
    <p:extLst>
      <p:ext uri="{BB962C8B-B14F-4D97-AF65-F5344CB8AC3E}">
        <p14:creationId xmlns:p14="http://schemas.microsoft.com/office/powerpoint/2010/main" val="76797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417"/>
                                        </p:tgtEl>
                                        <p:attrNameLst>
                                          <p:attrName>style.visibility</p:attrName>
                                        </p:attrNameLst>
                                      </p:cBhvr>
                                      <p:to>
                                        <p:strVal val="visible"/>
                                      </p:to>
                                    </p:set>
                                    <p:animEffect transition="in" filter="fade">
                                      <p:cBhvr>
                                        <p:cTn id="7" dur="1000"/>
                                        <p:tgtEl>
                                          <p:spTgt spid="5941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9406"/>
                                        </p:tgtEl>
                                        <p:attrNameLst>
                                          <p:attrName>style.visibility</p:attrName>
                                        </p:attrNameLst>
                                      </p:cBhvr>
                                      <p:to>
                                        <p:strVal val="visible"/>
                                      </p:to>
                                    </p:set>
                                    <p:animEffect transition="in" filter="checkerboard(across)">
                                      <p:cBhvr>
                                        <p:cTn id="10" dur="1000"/>
                                        <p:tgtEl>
                                          <p:spTgt spid="5940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9415"/>
                                        </p:tgtEl>
                                        <p:attrNameLst>
                                          <p:attrName>style.visibility</p:attrName>
                                        </p:attrNameLst>
                                      </p:cBhvr>
                                      <p:to>
                                        <p:strVal val="visible"/>
                                      </p:to>
                                    </p:set>
                                    <p:animEffect transition="in" filter="checkerboard(across)">
                                      <p:cBhvr>
                                        <p:cTn id="13" dur="1000"/>
                                        <p:tgtEl>
                                          <p:spTgt spid="594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9403"/>
                                        </p:tgtEl>
                                        <p:attrNameLst>
                                          <p:attrName>style.visibility</p:attrName>
                                        </p:attrNameLst>
                                      </p:cBhvr>
                                      <p:to>
                                        <p:strVal val="visible"/>
                                      </p:to>
                                    </p:set>
                                    <p:animEffect transition="in" filter="fade">
                                      <p:cBhvr>
                                        <p:cTn id="18" dur="1000"/>
                                        <p:tgtEl>
                                          <p:spTgt spid="594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404"/>
                                        </p:tgtEl>
                                        <p:attrNameLst>
                                          <p:attrName>style.visibility</p:attrName>
                                        </p:attrNameLst>
                                      </p:cBhvr>
                                      <p:to>
                                        <p:strVal val="visible"/>
                                      </p:to>
                                    </p:set>
                                    <p:animEffect transition="in" filter="fade">
                                      <p:cBhvr>
                                        <p:cTn id="21" dur="1000"/>
                                        <p:tgtEl>
                                          <p:spTgt spid="5940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9405"/>
                                        </p:tgtEl>
                                        <p:attrNameLst>
                                          <p:attrName>style.visibility</p:attrName>
                                        </p:attrNameLst>
                                      </p:cBhvr>
                                      <p:to>
                                        <p:strVal val="visible"/>
                                      </p:to>
                                    </p:set>
                                    <p:animEffect transition="in" filter="fade">
                                      <p:cBhvr>
                                        <p:cTn id="24" dur="1000"/>
                                        <p:tgtEl>
                                          <p:spTgt spid="5940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9409"/>
                                        </p:tgtEl>
                                        <p:attrNameLst>
                                          <p:attrName>style.visibility</p:attrName>
                                        </p:attrNameLst>
                                      </p:cBhvr>
                                      <p:to>
                                        <p:strVal val="visible"/>
                                      </p:to>
                                    </p:set>
                                    <p:animEffect transition="in" filter="fade">
                                      <p:cBhvr>
                                        <p:cTn id="27" dur="1000"/>
                                        <p:tgtEl>
                                          <p:spTgt spid="594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9400"/>
                                        </p:tgtEl>
                                        <p:attrNameLst>
                                          <p:attrName>style.visibility</p:attrName>
                                        </p:attrNameLst>
                                      </p:cBhvr>
                                      <p:to>
                                        <p:strVal val="visible"/>
                                      </p:to>
                                    </p:set>
                                    <p:animEffect transition="in" filter="diamond(in)">
                                      <p:cBhvr>
                                        <p:cTn id="32" dur="1000"/>
                                        <p:tgtEl>
                                          <p:spTgt spid="59400"/>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59401"/>
                                        </p:tgtEl>
                                        <p:attrNameLst>
                                          <p:attrName>style.visibility</p:attrName>
                                        </p:attrNameLst>
                                      </p:cBhvr>
                                      <p:to>
                                        <p:strVal val="visible"/>
                                      </p:to>
                                    </p:set>
                                    <p:animEffect transition="in" filter="diamond(in)">
                                      <p:cBhvr>
                                        <p:cTn id="35" dur="1000"/>
                                        <p:tgtEl>
                                          <p:spTgt spid="59401"/>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59402"/>
                                        </p:tgtEl>
                                        <p:attrNameLst>
                                          <p:attrName>style.visibility</p:attrName>
                                        </p:attrNameLst>
                                      </p:cBhvr>
                                      <p:to>
                                        <p:strVal val="visible"/>
                                      </p:to>
                                    </p:set>
                                    <p:animEffect transition="in" filter="diamond(in)">
                                      <p:cBhvr>
                                        <p:cTn id="38" dur="1000"/>
                                        <p:tgtEl>
                                          <p:spTgt spid="5940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59408"/>
                                        </p:tgtEl>
                                        <p:attrNameLst>
                                          <p:attrName>style.visibility</p:attrName>
                                        </p:attrNameLst>
                                      </p:cBhvr>
                                      <p:to>
                                        <p:strVal val="visible"/>
                                      </p:to>
                                    </p:set>
                                    <p:animEffect transition="in" filter="diamond(in)">
                                      <p:cBhvr>
                                        <p:cTn id="41" dur="1000"/>
                                        <p:tgtEl>
                                          <p:spTgt spid="5940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9397"/>
                                        </p:tgtEl>
                                        <p:attrNameLst>
                                          <p:attrName>style.visibility</p:attrName>
                                        </p:attrNameLst>
                                      </p:cBhvr>
                                      <p:to>
                                        <p:strVal val="visible"/>
                                      </p:to>
                                    </p:set>
                                    <p:animEffect transition="in" filter="blinds(horizontal)">
                                      <p:cBhvr>
                                        <p:cTn id="46" dur="1000"/>
                                        <p:tgtEl>
                                          <p:spTgt spid="5939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9398"/>
                                        </p:tgtEl>
                                        <p:attrNameLst>
                                          <p:attrName>style.visibility</p:attrName>
                                        </p:attrNameLst>
                                      </p:cBhvr>
                                      <p:to>
                                        <p:strVal val="visible"/>
                                      </p:to>
                                    </p:set>
                                    <p:animEffect transition="in" filter="blinds(horizontal)">
                                      <p:cBhvr>
                                        <p:cTn id="49" dur="1000"/>
                                        <p:tgtEl>
                                          <p:spTgt spid="5939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9399"/>
                                        </p:tgtEl>
                                        <p:attrNameLst>
                                          <p:attrName>style.visibility</p:attrName>
                                        </p:attrNameLst>
                                      </p:cBhvr>
                                      <p:to>
                                        <p:strVal val="visible"/>
                                      </p:to>
                                    </p:set>
                                    <p:animEffect transition="in" filter="blinds(horizontal)">
                                      <p:cBhvr>
                                        <p:cTn id="52" dur="1000"/>
                                        <p:tgtEl>
                                          <p:spTgt spid="5939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9407"/>
                                        </p:tgtEl>
                                        <p:attrNameLst>
                                          <p:attrName>style.visibility</p:attrName>
                                        </p:attrNameLst>
                                      </p:cBhvr>
                                      <p:to>
                                        <p:strVal val="visible"/>
                                      </p:to>
                                    </p:set>
                                    <p:animEffect transition="in" filter="blinds(horizontal)">
                                      <p:cBhvr>
                                        <p:cTn id="55" dur="1000"/>
                                        <p:tgtEl>
                                          <p:spTgt spid="59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P spid="59399" grpId="0" animBg="1"/>
      <p:bldP spid="59400" grpId="0" animBg="1"/>
      <p:bldP spid="59401" grpId="0" animBg="1"/>
      <p:bldP spid="59402" grpId="0" animBg="1"/>
      <p:bldP spid="59403" grpId="0" animBg="1"/>
      <p:bldP spid="59404" grpId="0" animBg="1"/>
      <p:bldP spid="59405" grpId="0" animBg="1"/>
      <p:bldP spid="59406" grpId="0" animBg="1"/>
      <p:bldP spid="59407" grpId="0"/>
      <p:bldP spid="59408" grpId="0"/>
      <p:bldP spid="59409" grpId="0"/>
      <p:bldP spid="59415" grpId="0"/>
      <p:bldP spid="594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0"/>
            <a:ext cx="7772400" cy="2438400"/>
          </a:xfrm>
        </p:spPr>
        <p:txBody>
          <a:bodyPr/>
          <a:lstStyle/>
          <a:p>
            <a:r>
              <a:rPr lang="en-US" altLang="en-US" dirty="0">
                <a:solidFill>
                  <a:srgbClr val="BAFEFE"/>
                </a:solidFill>
              </a:rPr>
              <a:t>Caste</a:t>
            </a:r>
            <a:r>
              <a:rPr lang="en-US" altLang="en-US" dirty="0"/>
              <a:t> </a:t>
            </a:r>
            <a:r>
              <a:rPr lang="en-US" altLang="en-US" dirty="0">
                <a:solidFill>
                  <a:srgbClr val="BAFEFE"/>
                </a:solidFill>
              </a:rPr>
              <a:t>System</a:t>
            </a:r>
          </a:p>
        </p:txBody>
      </p:sp>
      <p:sp>
        <p:nvSpPr>
          <p:cNvPr id="15363" name="Text Box 3"/>
          <p:cNvSpPr txBox="1">
            <a:spLocks noChangeArrowheads="1"/>
          </p:cNvSpPr>
          <p:nvPr/>
        </p:nvSpPr>
        <p:spPr bwMode="auto">
          <a:xfrm>
            <a:off x="4343400" y="2057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5364" name="Rectangle 4"/>
          <p:cNvSpPr>
            <a:spLocks noChangeArrowheads="1"/>
          </p:cNvSpPr>
          <p:nvPr/>
        </p:nvSpPr>
        <p:spPr bwMode="auto">
          <a:xfrm>
            <a:off x="2438400" y="25908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rgbClr val="BAFEFE"/>
                </a:solidFill>
              </a:rPr>
              <a:t>Four major castes</a:t>
            </a:r>
            <a:endParaRPr lang="en-US" altLang="en-US">
              <a:solidFill>
                <a:srgbClr val="BAFEFE"/>
              </a:solidFill>
            </a:endParaRPr>
          </a:p>
        </p:txBody>
      </p:sp>
      <p:sp>
        <p:nvSpPr>
          <p:cNvPr id="15366" name="Rectangle 6"/>
          <p:cNvSpPr>
            <a:spLocks noChangeArrowheads="1"/>
          </p:cNvSpPr>
          <p:nvPr/>
        </p:nvSpPr>
        <p:spPr bwMode="auto">
          <a:xfrm flipV="1">
            <a:off x="990600" y="3429000"/>
            <a:ext cx="1015047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pPr>
              <a:buFont typeface="Wingdings" charset="2"/>
              <a:buChar char="v"/>
            </a:pPr>
            <a:r>
              <a:rPr lang="en-US" altLang="en-US" sz="2800" dirty="0">
                <a:solidFill>
                  <a:srgbClr val="BAFEFE"/>
                </a:solidFill>
              </a:rPr>
              <a:t>Brahmin : priests</a:t>
            </a:r>
          </a:p>
          <a:p>
            <a:pPr>
              <a:buFont typeface="Wingdings" charset="2"/>
              <a:buChar char="v"/>
            </a:pPr>
            <a:endParaRPr lang="en-US" altLang="en-US" sz="2800" dirty="0">
              <a:solidFill>
                <a:srgbClr val="BAFEFE"/>
              </a:solidFill>
            </a:endParaRPr>
          </a:p>
          <a:p>
            <a:pPr>
              <a:buFont typeface="Wingdings" charset="2"/>
              <a:buChar char="v"/>
            </a:pPr>
            <a:r>
              <a:rPr lang="en-US" altLang="en-US" sz="2800" dirty="0">
                <a:solidFill>
                  <a:srgbClr val="BAFEFE"/>
                </a:solidFill>
              </a:rPr>
              <a:t>Kshatriya: warriors and administrators</a:t>
            </a:r>
          </a:p>
          <a:p>
            <a:pPr>
              <a:buFont typeface="Wingdings" charset="2"/>
              <a:buChar char="v"/>
            </a:pPr>
            <a:endParaRPr lang="en-US" altLang="en-US" sz="2800" dirty="0">
              <a:solidFill>
                <a:srgbClr val="BAFEFE"/>
              </a:solidFill>
            </a:endParaRPr>
          </a:p>
          <a:p>
            <a:pPr>
              <a:buFont typeface="Wingdings" charset="2"/>
              <a:buChar char="v"/>
            </a:pPr>
            <a:r>
              <a:rPr lang="en-US" altLang="en-US" sz="2800" dirty="0" err="1">
                <a:solidFill>
                  <a:srgbClr val="BAFEFE"/>
                </a:solidFill>
              </a:rPr>
              <a:t>Vaistrya</a:t>
            </a:r>
            <a:r>
              <a:rPr lang="en-US" altLang="en-US" sz="2800" dirty="0">
                <a:solidFill>
                  <a:srgbClr val="BAFEFE"/>
                </a:solidFill>
              </a:rPr>
              <a:t>:  farmers, merchants, teachers, artisans</a:t>
            </a:r>
          </a:p>
          <a:p>
            <a:pPr>
              <a:buFont typeface="Wingdings" charset="2"/>
              <a:buChar char="v"/>
            </a:pPr>
            <a:endParaRPr lang="en-US" altLang="en-US" sz="2800" dirty="0">
              <a:solidFill>
                <a:srgbClr val="BAFEFE"/>
              </a:solidFill>
            </a:endParaRPr>
          </a:p>
          <a:p>
            <a:pPr>
              <a:buFont typeface="Wingdings" charset="2"/>
              <a:buChar char="v"/>
            </a:pPr>
            <a:r>
              <a:rPr lang="en-US" altLang="en-US" sz="2800" dirty="0">
                <a:solidFill>
                  <a:srgbClr val="BAFEFE"/>
                </a:solidFill>
              </a:rPr>
              <a:t>Sudras:  servants</a:t>
            </a:r>
            <a:r>
              <a:rPr lang="en-US" altLang="en-US" sz="2800" dirty="0" smtClean="0">
                <a:solidFill>
                  <a:srgbClr val="BAFEFE"/>
                </a:solidFill>
              </a:rPr>
              <a:t>, laborers</a:t>
            </a:r>
            <a:endParaRPr lang="en-US" altLang="en-US" sz="2800" dirty="0">
              <a:solidFill>
                <a:srgbClr val="BAFEFE"/>
              </a:solidFill>
            </a:endParaRPr>
          </a:p>
        </p:txBody>
      </p:sp>
    </p:spTree>
    <p:extLst>
      <p:ext uri="{BB962C8B-B14F-4D97-AF65-F5344CB8AC3E}">
        <p14:creationId xmlns:p14="http://schemas.microsoft.com/office/powerpoint/2010/main" val="4294440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14400" y="304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lgn="l">
              <a:spcBef>
                <a:spcPts val="500"/>
              </a:spcBef>
              <a:spcAft>
                <a:spcPts val="500"/>
              </a:spcAft>
            </a:pPr>
            <a:r>
              <a:rPr lang="en-US" sz="3600" b="1" dirty="0">
                <a:solidFill>
                  <a:srgbClr val="BAFEFE"/>
                </a:solidFill>
                <a:latin typeface="Tempus Sans ITC" pitchFamily="82" charset="0"/>
              </a:rPr>
              <a:t>The Caste System</a:t>
            </a:r>
          </a:p>
        </p:txBody>
      </p:sp>
      <p:sp>
        <p:nvSpPr>
          <p:cNvPr id="61444" name="Text Box 4"/>
          <p:cNvSpPr txBox="1">
            <a:spLocks noChangeArrowheads="1"/>
          </p:cNvSpPr>
          <p:nvPr/>
        </p:nvSpPr>
        <p:spPr bwMode="auto">
          <a:xfrm>
            <a:off x="1295400" y="3271838"/>
            <a:ext cx="32766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lgn="l">
              <a:spcBef>
                <a:spcPct val="50000"/>
              </a:spcBef>
              <a:buClr>
                <a:srgbClr val="00CC99"/>
              </a:buClr>
              <a:buFont typeface="Wingdings" pitchFamily="2" charset="2"/>
              <a:buChar char="§"/>
            </a:pPr>
            <a:r>
              <a:rPr lang="en-US" sz="2800" b="1" dirty="0">
                <a:solidFill>
                  <a:srgbClr val="BAFEFE"/>
                </a:solidFill>
                <a:latin typeface="Tempus Sans ITC" pitchFamily="82" charset="0"/>
              </a:rPr>
              <a:t> The mouth?</a:t>
            </a:r>
          </a:p>
          <a:p>
            <a:pPr algn="l">
              <a:spcBef>
                <a:spcPct val="50000"/>
              </a:spcBef>
              <a:buClr>
                <a:srgbClr val="00CC99"/>
              </a:buClr>
              <a:buFont typeface="Wingdings" pitchFamily="2" charset="2"/>
              <a:buChar char="§"/>
            </a:pPr>
            <a:r>
              <a:rPr lang="en-US" sz="2800" b="1" dirty="0">
                <a:solidFill>
                  <a:srgbClr val="BAFEFE"/>
                </a:solidFill>
                <a:latin typeface="Tempus Sans ITC" pitchFamily="82" charset="0"/>
              </a:rPr>
              <a:t> The arms?</a:t>
            </a:r>
          </a:p>
          <a:p>
            <a:pPr algn="l">
              <a:spcBef>
                <a:spcPct val="50000"/>
              </a:spcBef>
              <a:buClr>
                <a:srgbClr val="00CC99"/>
              </a:buClr>
              <a:buFont typeface="Wingdings" pitchFamily="2" charset="2"/>
              <a:buChar char="§"/>
            </a:pPr>
            <a:r>
              <a:rPr lang="en-US" sz="2800" b="1" dirty="0">
                <a:solidFill>
                  <a:srgbClr val="BAFEFE"/>
                </a:solidFill>
                <a:latin typeface="Tempus Sans ITC" pitchFamily="82" charset="0"/>
              </a:rPr>
              <a:t> The legs?</a:t>
            </a:r>
          </a:p>
          <a:p>
            <a:pPr algn="l">
              <a:spcBef>
                <a:spcPct val="50000"/>
              </a:spcBef>
              <a:buClr>
                <a:srgbClr val="00CC99"/>
              </a:buClr>
              <a:buFont typeface="Wingdings" pitchFamily="2" charset="2"/>
              <a:buChar char="§"/>
            </a:pPr>
            <a:r>
              <a:rPr lang="en-US" sz="2800" b="1" dirty="0">
                <a:solidFill>
                  <a:srgbClr val="BAFEFE"/>
                </a:solidFill>
                <a:latin typeface="Tempus Sans ITC" pitchFamily="82" charset="0"/>
              </a:rPr>
              <a:t> The feet?</a:t>
            </a:r>
          </a:p>
        </p:txBody>
      </p:sp>
      <p:pic>
        <p:nvPicPr>
          <p:cNvPr id="37892" name="Picture 5" descr="Brahm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1000"/>
            <a:ext cx="2911475" cy="6096000"/>
          </a:xfrm>
          <a:prstGeom prst="rect">
            <a:avLst/>
          </a:prstGeom>
          <a:noFill/>
          <a:ln w="9525">
            <a:solidFill>
              <a:srgbClr val="CCC700"/>
            </a:solidFill>
            <a:miter lim="800000"/>
            <a:headEnd/>
            <a:tailEnd/>
          </a:ln>
          <a:extLst>
            <a:ext uri="{909E8E84-426E-40DD-AFC4-6F175D3DCCD1}">
              <a14:hiddenFill xmlns:a14="http://schemas.microsoft.com/office/drawing/2010/main">
                <a:solidFill>
                  <a:srgbClr val="FFFFFF"/>
                </a:solidFill>
              </a14:hiddenFill>
            </a:ext>
          </a:extLst>
        </p:spPr>
      </p:pic>
      <p:sp>
        <p:nvSpPr>
          <p:cNvPr id="37893" name="Text Box 6"/>
          <p:cNvSpPr txBox="1">
            <a:spLocks noChangeArrowheads="1"/>
          </p:cNvSpPr>
          <p:nvPr/>
        </p:nvSpPr>
        <p:spPr bwMode="auto">
          <a:xfrm>
            <a:off x="1066800" y="25146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spcBef>
                <a:spcPct val="50000"/>
              </a:spcBef>
            </a:pPr>
            <a:r>
              <a:rPr lang="en-US" sz="2800" b="1">
                <a:latin typeface="Tempus Sans ITC" pitchFamily="82" charset="0"/>
              </a:rPr>
              <a:t>WHO IS…</a:t>
            </a:r>
          </a:p>
        </p:txBody>
      </p:sp>
      <p:sp>
        <p:nvSpPr>
          <p:cNvPr id="61448" name="Rectangle 8"/>
          <p:cNvSpPr>
            <a:spLocks noChangeArrowheads="1"/>
          </p:cNvSpPr>
          <p:nvPr/>
        </p:nvSpPr>
        <p:spPr bwMode="auto">
          <a:xfrm>
            <a:off x="6400800" y="838200"/>
            <a:ext cx="3048000" cy="519113"/>
          </a:xfrm>
          <a:prstGeom prst="rect">
            <a:avLst/>
          </a:prstGeom>
          <a:noFill/>
          <a:ln>
            <a:noFill/>
          </a:ln>
          <a:effectLst>
            <a:outerShdw dist="35921" dir="2700000" algn="ctr" rotWithShape="0">
              <a:schemeClr val="tx1"/>
            </a:outerShdw>
          </a:effectLst>
          <a:extLst/>
        </p:spPr>
        <p:txBody>
          <a:bodyPr>
            <a:spAutoFit/>
          </a:bodyPr>
          <a:lstStyle/>
          <a:p>
            <a:pPr eaLnBrk="0" hangingPunct="0">
              <a:spcBef>
                <a:spcPct val="0"/>
              </a:spcBef>
            </a:pPr>
            <a:r>
              <a:rPr lang="en-US" sz="2800" b="1">
                <a:solidFill>
                  <a:srgbClr val="FFFF00"/>
                </a:solidFill>
                <a:latin typeface="Tempus Sans ITC" pitchFamily="82" charset="0"/>
              </a:rPr>
              <a:t>Brahmins</a:t>
            </a:r>
          </a:p>
        </p:txBody>
      </p:sp>
      <p:sp>
        <p:nvSpPr>
          <p:cNvPr id="61449" name="Rectangle 9"/>
          <p:cNvSpPr>
            <a:spLocks noChangeArrowheads="1"/>
          </p:cNvSpPr>
          <p:nvPr/>
        </p:nvSpPr>
        <p:spPr bwMode="auto">
          <a:xfrm>
            <a:off x="4191000" y="2514600"/>
            <a:ext cx="2209800" cy="519113"/>
          </a:xfrm>
          <a:prstGeom prst="rect">
            <a:avLst/>
          </a:prstGeom>
          <a:noFill/>
          <a:ln>
            <a:noFill/>
          </a:ln>
          <a:effectLst>
            <a:outerShdw dist="35921" dir="2700000" algn="ctr" rotWithShape="0">
              <a:schemeClr val="tx1"/>
            </a:outerShdw>
          </a:effectLst>
          <a:extLst/>
        </p:spPr>
        <p:txBody>
          <a:bodyPr>
            <a:spAutoFit/>
          </a:bodyPr>
          <a:lstStyle/>
          <a:p>
            <a:pPr eaLnBrk="0" hangingPunct="0">
              <a:spcBef>
                <a:spcPct val="0"/>
              </a:spcBef>
            </a:pPr>
            <a:r>
              <a:rPr lang="en-US" sz="2800" b="1">
                <a:solidFill>
                  <a:srgbClr val="FFFF00"/>
                </a:solidFill>
                <a:latin typeface="Tempus Sans ITC" pitchFamily="82" charset="0"/>
              </a:rPr>
              <a:t>Kshatriyas</a:t>
            </a:r>
          </a:p>
        </p:txBody>
      </p:sp>
      <p:sp>
        <p:nvSpPr>
          <p:cNvPr id="61450" name="Rectangle 10"/>
          <p:cNvSpPr>
            <a:spLocks noChangeArrowheads="1"/>
          </p:cNvSpPr>
          <p:nvPr/>
        </p:nvSpPr>
        <p:spPr bwMode="auto">
          <a:xfrm>
            <a:off x="6934200" y="4114800"/>
            <a:ext cx="2209800" cy="519113"/>
          </a:xfrm>
          <a:prstGeom prst="rect">
            <a:avLst/>
          </a:prstGeom>
          <a:noFill/>
          <a:ln>
            <a:noFill/>
          </a:ln>
          <a:effectLst>
            <a:outerShdw dist="35921" dir="2700000" algn="ctr" rotWithShape="0">
              <a:schemeClr val="tx1"/>
            </a:outerShdw>
          </a:effectLst>
          <a:extLst/>
        </p:spPr>
        <p:txBody>
          <a:bodyPr>
            <a:spAutoFit/>
          </a:bodyPr>
          <a:lstStyle/>
          <a:p>
            <a:pPr eaLnBrk="0" hangingPunct="0">
              <a:spcBef>
                <a:spcPct val="0"/>
              </a:spcBef>
            </a:pPr>
            <a:r>
              <a:rPr lang="en-US" sz="2800" b="1">
                <a:solidFill>
                  <a:srgbClr val="FFFF00"/>
                </a:solidFill>
                <a:latin typeface="Tempus Sans ITC" pitchFamily="82" charset="0"/>
              </a:rPr>
              <a:t>Vaishyas</a:t>
            </a:r>
          </a:p>
        </p:txBody>
      </p:sp>
      <p:sp>
        <p:nvSpPr>
          <p:cNvPr id="61451" name="Rectangle 11"/>
          <p:cNvSpPr>
            <a:spLocks noChangeArrowheads="1"/>
          </p:cNvSpPr>
          <p:nvPr/>
        </p:nvSpPr>
        <p:spPr bwMode="auto">
          <a:xfrm>
            <a:off x="5410200" y="5638800"/>
            <a:ext cx="2209800" cy="519113"/>
          </a:xfrm>
          <a:prstGeom prst="rect">
            <a:avLst/>
          </a:prstGeom>
          <a:noFill/>
          <a:ln>
            <a:noFill/>
          </a:ln>
          <a:effectLst>
            <a:outerShdw dist="35921" dir="2700000" algn="ctr" rotWithShape="0">
              <a:schemeClr val="tx1"/>
            </a:outerShdw>
          </a:effectLst>
          <a:extLst/>
        </p:spPr>
        <p:txBody>
          <a:bodyPr>
            <a:spAutoFit/>
          </a:bodyPr>
          <a:lstStyle/>
          <a:p>
            <a:pPr eaLnBrk="0" hangingPunct="0">
              <a:spcBef>
                <a:spcPct val="0"/>
              </a:spcBef>
            </a:pPr>
            <a:r>
              <a:rPr lang="en-US" sz="2800" b="1">
                <a:solidFill>
                  <a:srgbClr val="FFFF00"/>
                </a:solidFill>
                <a:latin typeface="Tempus Sans ITC" pitchFamily="82" charset="0"/>
              </a:rPr>
              <a:t>Shudras</a:t>
            </a:r>
          </a:p>
        </p:txBody>
      </p:sp>
    </p:spTree>
    <p:extLst>
      <p:ext uri="{BB962C8B-B14F-4D97-AF65-F5344CB8AC3E}">
        <p14:creationId xmlns:p14="http://schemas.microsoft.com/office/powerpoint/2010/main" val="9054295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wedge">
                                      <p:cBhvr>
                                        <p:cTn id="7" dur="1000"/>
                                        <p:tgtEl>
                                          <p:spTgt spid="614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 calcmode="lin" valueType="num">
                                      <p:cBhvr additive="base">
                                        <p:cTn id="12" dur="1000" fill="hold"/>
                                        <p:tgtEl>
                                          <p:spTgt spid="61448"/>
                                        </p:tgtEl>
                                        <p:attrNameLst>
                                          <p:attrName>ppt_x</p:attrName>
                                        </p:attrNameLst>
                                      </p:cBhvr>
                                      <p:tavLst>
                                        <p:tav tm="0">
                                          <p:val>
                                            <p:strVal val="1+#ppt_w/2"/>
                                          </p:val>
                                        </p:tav>
                                        <p:tav tm="100000">
                                          <p:val>
                                            <p:strVal val="#ppt_x"/>
                                          </p:val>
                                        </p:tav>
                                      </p:tavLst>
                                    </p:anim>
                                    <p:anim calcmode="lin" valueType="num">
                                      <p:cBhvr additive="base">
                                        <p:cTn id="13" dur="1000" fill="hold"/>
                                        <p:tgtEl>
                                          <p:spTgt spid="6144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61444">
                                            <p:txEl>
                                              <p:pRg st="1" end="1"/>
                                            </p:txEl>
                                          </p:spTgt>
                                        </p:tgtEl>
                                        <p:attrNameLst>
                                          <p:attrName>style.visibility</p:attrName>
                                        </p:attrNameLst>
                                      </p:cBhvr>
                                      <p:to>
                                        <p:strVal val="visible"/>
                                      </p:to>
                                    </p:set>
                                    <p:animEffect transition="in" filter="wedge">
                                      <p:cBhvr>
                                        <p:cTn id="18" dur="1000"/>
                                        <p:tgtEl>
                                          <p:spTgt spid="6144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1449"/>
                                        </p:tgtEl>
                                        <p:attrNameLst>
                                          <p:attrName>style.visibility</p:attrName>
                                        </p:attrNameLst>
                                      </p:cBhvr>
                                      <p:to>
                                        <p:strVal val="visible"/>
                                      </p:to>
                                    </p:set>
                                    <p:anim calcmode="lin" valueType="num">
                                      <p:cBhvr additive="base">
                                        <p:cTn id="23" dur="1000" fill="hold"/>
                                        <p:tgtEl>
                                          <p:spTgt spid="61449"/>
                                        </p:tgtEl>
                                        <p:attrNameLst>
                                          <p:attrName>ppt_x</p:attrName>
                                        </p:attrNameLst>
                                      </p:cBhvr>
                                      <p:tavLst>
                                        <p:tav tm="0">
                                          <p:val>
                                            <p:strVal val="1+#ppt_w/2"/>
                                          </p:val>
                                        </p:tav>
                                        <p:tav tm="100000">
                                          <p:val>
                                            <p:strVal val="#ppt_x"/>
                                          </p:val>
                                        </p:tav>
                                      </p:tavLst>
                                    </p:anim>
                                    <p:anim calcmode="lin" valueType="num">
                                      <p:cBhvr additive="base">
                                        <p:cTn id="24" dur="1000" fill="hold"/>
                                        <p:tgtEl>
                                          <p:spTgt spid="6144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nodeType="clickEffect">
                                  <p:stCondLst>
                                    <p:cond delay="0"/>
                                  </p:stCondLst>
                                  <p:childTnLst>
                                    <p:set>
                                      <p:cBhvr>
                                        <p:cTn id="28" dur="1" fill="hold">
                                          <p:stCondLst>
                                            <p:cond delay="0"/>
                                          </p:stCondLst>
                                        </p:cTn>
                                        <p:tgtEl>
                                          <p:spTgt spid="61444">
                                            <p:txEl>
                                              <p:pRg st="2" end="2"/>
                                            </p:txEl>
                                          </p:spTgt>
                                        </p:tgtEl>
                                        <p:attrNameLst>
                                          <p:attrName>style.visibility</p:attrName>
                                        </p:attrNameLst>
                                      </p:cBhvr>
                                      <p:to>
                                        <p:strVal val="visible"/>
                                      </p:to>
                                    </p:set>
                                    <p:animEffect transition="in" filter="wedge">
                                      <p:cBhvr>
                                        <p:cTn id="29" dur="1000"/>
                                        <p:tgtEl>
                                          <p:spTgt spid="61444">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1450"/>
                                        </p:tgtEl>
                                        <p:attrNameLst>
                                          <p:attrName>style.visibility</p:attrName>
                                        </p:attrNameLst>
                                      </p:cBhvr>
                                      <p:to>
                                        <p:strVal val="visible"/>
                                      </p:to>
                                    </p:set>
                                    <p:anim calcmode="lin" valueType="num">
                                      <p:cBhvr additive="base">
                                        <p:cTn id="34" dur="1000" fill="hold"/>
                                        <p:tgtEl>
                                          <p:spTgt spid="61450"/>
                                        </p:tgtEl>
                                        <p:attrNameLst>
                                          <p:attrName>ppt_x</p:attrName>
                                        </p:attrNameLst>
                                      </p:cBhvr>
                                      <p:tavLst>
                                        <p:tav tm="0">
                                          <p:val>
                                            <p:strVal val="1+#ppt_w/2"/>
                                          </p:val>
                                        </p:tav>
                                        <p:tav tm="100000">
                                          <p:val>
                                            <p:strVal val="#ppt_x"/>
                                          </p:val>
                                        </p:tav>
                                      </p:tavLst>
                                    </p:anim>
                                    <p:anim calcmode="lin" valueType="num">
                                      <p:cBhvr additive="base">
                                        <p:cTn id="35" dur="1000" fill="hold"/>
                                        <p:tgtEl>
                                          <p:spTgt spid="61450"/>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nodeType="clickEffect">
                                  <p:stCondLst>
                                    <p:cond delay="0"/>
                                  </p:stCondLst>
                                  <p:childTnLst>
                                    <p:set>
                                      <p:cBhvr>
                                        <p:cTn id="39" dur="1" fill="hold">
                                          <p:stCondLst>
                                            <p:cond delay="0"/>
                                          </p:stCondLst>
                                        </p:cTn>
                                        <p:tgtEl>
                                          <p:spTgt spid="61444">
                                            <p:txEl>
                                              <p:pRg st="3" end="3"/>
                                            </p:txEl>
                                          </p:spTgt>
                                        </p:tgtEl>
                                        <p:attrNameLst>
                                          <p:attrName>style.visibility</p:attrName>
                                        </p:attrNameLst>
                                      </p:cBhvr>
                                      <p:to>
                                        <p:strVal val="visible"/>
                                      </p:to>
                                    </p:set>
                                    <p:animEffect transition="in" filter="wedge">
                                      <p:cBhvr>
                                        <p:cTn id="40" dur="1000"/>
                                        <p:tgtEl>
                                          <p:spTgt spid="61444">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61451"/>
                                        </p:tgtEl>
                                        <p:attrNameLst>
                                          <p:attrName>style.visibility</p:attrName>
                                        </p:attrNameLst>
                                      </p:cBhvr>
                                      <p:to>
                                        <p:strVal val="visible"/>
                                      </p:to>
                                    </p:set>
                                    <p:anim calcmode="lin" valueType="num">
                                      <p:cBhvr additive="base">
                                        <p:cTn id="45" dur="1000" fill="hold"/>
                                        <p:tgtEl>
                                          <p:spTgt spid="61451"/>
                                        </p:tgtEl>
                                        <p:attrNameLst>
                                          <p:attrName>ppt_x</p:attrName>
                                        </p:attrNameLst>
                                      </p:cBhvr>
                                      <p:tavLst>
                                        <p:tav tm="0">
                                          <p:val>
                                            <p:strVal val="1+#ppt_w/2"/>
                                          </p:val>
                                        </p:tav>
                                        <p:tav tm="100000">
                                          <p:val>
                                            <p:strVal val="#ppt_x"/>
                                          </p:val>
                                        </p:tav>
                                      </p:tavLst>
                                    </p:anim>
                                    <p:anim calcmode="lin" valueType="num">
                                      <p:cBhvr additive="base">
                                        <p:cTn id="46" dur="1000" fill="hold"/>
                                        <p:tgtEl>
                                          <p:spTgt spid="614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8" grpId="0"/>
      <p:bldP spid="61449" grpId="0"/>
      <p:bldP spid="61450" grpId="0"/>
      <p:bldP spid="614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4/40/MacedonEmpire.jpg"/>
          <p:cNvPicPr>
            <a:picLocks noChangeAspect="1" noChangeArrowheads="1"/>
          </p:cNvPicPr>
          <p:nvPr/>
        </p:nvPicPr>
        <p:blipFill rotWithShape="1">
          <a:blip r:embed="rId2">
            <a:extLst>
              <a:ext uri="{28A0092B-C50C-407E-A947-70E740481C1C}">
                <a14:useLocalDpi xmlns:a14="http://schemas.microsoft.com/office/drawing/2010/main" val="0"/>
              </a:ext>
            </a:extLst>
          </a:blip>
          <a:srcRect l="16668" t="14816" r="39589" b="16221"/>
          <a:stretch/>
        </p:blipFill>
        <p:spPr bwMode="auto">
          <a:xfrm>
            <a:off x="19050" y="0"/>
            <a:ext cx="9124950" cy="69125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14546" y="1676401"/>
            <a:ext cx="4300854" cy="2285999"/>
          </a:xfrm>
        </p:spPr>
        <p:style>
          <a:lnRef idx="1">
            <a:schemeClr val="dk1"/>
          </a:lnRef>
          <a:fillRef idx="3">
            <a:schemeClr val="dk1"/>
          </a:fillRef>
          <a:effectRef idx="2">
            <a:schemeClr val="dk1"/>
          </a:effectRef>
          <a:fontRef idx="minor">
            <a:schemeClr val="lt1"/>
          </a:fontRef>
        </p:style>
        <p:txBody>
          <a:bodyPr>
            <a:normAutofit fontScale="92500"/>
          </a:bodyPr>
          <a:lstStyle/>
          <a:p>
            <a:pPr marL="0" indent="0">
              <a:buNone/>
            </a:pPr>
            <a:r>
              <a:rPr lang="en-US" sz="2800" b="1" dirty="0" smtClean="0">
                <a:solidFill>
                  <a:schemeClr val="tx1">
                    <a:lumMod val="20000"/>
                    <a:lumOff val="80000"/>
                  </a:schemeClr>
                </a:solidFill>
              </a:rPr>
              <a:t>As a result of Alexander’s conquests, Greek language and culture spread throughout the Eastern Mediterranean.</a:t>
            </a:r>
          </a:p>
        </p:txBody>
      </p:sp>
      <p:sp>
        <p:nvSpPr>
          <p:cNvPr id="8" name="Down Arrow 7"/>
          <p:cNvSpPr/>
          <p:nvPr/>
        </p:nvSpPr>
        <p:spPr>
          <a:xfrm rot="16200000">
            <a:off x="2286000" y="914401"/>
            <a:ext cx="762000" cy="2590800"/>
          </a:xfrm>
          <a:prstGeom prst="down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Down Arrow 8"/>
          <p:cNvSpPr/>
          <p:nvPr/>
        </p:nvSpPr>
        <p:spPr>
          <a:xfrm rot="18091366">
            <a:off x="2488783" y="1836656"/>
            <a:ext cx="762000" cy="3805020"/>
          </a:xfrm>
          <a:prstGeom prst="down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Down Arrow 9"/>
          <p:cNvSpPr/>
          <p:nvPr/>
        </p:nvSpPr>
        <p:spPr>
          <a:xfrm rot="19601756">
            <a:off x="1327023" y="2926367"/>
            <a:ext cx="762000" cy="2957660"/>
          </a:xfrm>
          <a:prstGeom prst="down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152400"/>
            <a:ext cx="62484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rPr>
              <a:t>HELLENISM</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89648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3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4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584325" y="381000"/>
            <a:ext cx="7254875" cy="1143000"/>
          </a:xfrm>
        </p:spPr>
        <p:txBody>
          <a:bodyPr anchor="ctr"/>
          <a:lstStyle/>
          <a:p>
            <a:pPr eaLnBrk="1" hangingPunct="1"/>
            <a:r>
              <a:rPr lang="en-US" b="1" dirty="0" smtClean="0">
                <a:solidFill>
                  <a:srgbClr val="BAFEFE"/>
                </a:solidFill>
                <a:latin typeface="Tempus Sans ITC" pitchFamily="82" charset="0"/>
              </a:rPr>
              <a:t>Who is a Hindu?</a:t>
            </a:r>
          </a:p>
        </p:txBody>
      </p:sp>
      <p:sp>
        <p:nvSpPr>
          <p:cNvPr id="24579" name="Content Placeholder 2"/>
          <p:cNvSpPr>
            <a:spLocks noGrp="1"/>
          </p:cNvSpPr>
          <p:nvPr>
            <p:ph idx="4294967295"/>
          </p:nvPr>
        </p:nvSpPr>
        <p:spPr>
          <a:xfrm>
            <a:off x="609600" y="1676400"/>
            <a:ext cx="8534400" cy="5181600"/>
          </a:xfrm>
        </p:spPr>
        <p:txBody>
          <a:bodyPr/>
          <a:lstStyle/>
          <a:p>
            <a:pPr eaLnBrk="1" hangingPunct="1"/>
            <a:r>
              <a:rPr lang="en-US" b="1" dirty="0" smtClean="0">
                <a:solidFill>
                  <a:srgbClr val="BAFEFE"/>
                </a:solidFill>
                <a:latin typeface="Tempus Sans ITC" pitchFamily="82" charset="0"/>
              </a:rPr>
              <a:t>Hindus can be polytheists, monotheists, pantheists, dualists, monists, agnostics or atheists. How do these differ?</a:t>
            </a:r>
            <a:endParaRPr lang="en-US" sz="1200" b="1" dirty="0" smtClean="0">
              <a:solidFill>
                <a:srgbClr val="BAFEFE"/>
              </a:solidFill>
              <a:latin typeface="Tempus Sans ITC" pitchFamily="82" charset="0"/>
            </a:endParaRPr>
          </a:p>
          <a:p>
            <a:pPr lvl="1" eaLnBrk="1" hangingPunct="1"/>
            <a:r>
              <a:rPr lang="en-US" b="1" dirty="0" smtClean="0">
                <a:solidFill>
                  <a:srgbClr val="BAFEFE"/>
                </a:solidFill>
                <a:latin typeface="Tempus Sans ITC" pitchFamily="82" charset="0"/>
              </a:rPr>
              <a:t>“Of all the world’s great religions, Hinduism is the most difficult to define. It did not have any one founder….It has many scriptures which are authoritative but none that is exclusively so.” </a:t>
            </a:r>
            <a:r>
              <a:rPr lang="en-US" sz="1400" b="1" dirty="0" smtClean="0">
                <a:solidFill>
                  <a:srgbClr val="BAFEFE"/>
                </a:solidFill>
                <a:latin typeface="Tempus Sans ITC" pitchFamily="82" charset="0"/>
              </a:rPr>
              <a:t>Bruce J. Nichols, “Hinduism,” in </a:t>
            </a:r>
            <a:r>
              <a:rPr lang="en-US" sz="1400" b="1" i="1" dirty="0" smtClean="0">
                <a:solidFill>
                  <a:srgbClr val="BAFEFE"/>
                </a:solidFill>
                <a:latin typeface="Tempus Sans ITC" pitchFamily="82" charset="0"/>
              </a:rPr>
              <a:t>The World’s Religions</a:t>
            </a:r>
            <a:r>
              <a:rPr lang="en-US" sz="1400" b="1" dirty="0" smtClean="0">
                <a:solidFill>
                  <a:srgbClr val="BAFEFE"/>
                </a:solidFill>
                <a:latin typeface="Tempus Sans ITC" pitchFamily="82" charset="0"/>
              </a:rPr>
              <a:t>, Norman Anderson, ed., ISBN 0851113141, p. 136.)</a:t>
            </a:r>
          </a:p>
          <a:p>
            <a:pPr lvl="1" eaLnBrk="1" hangingPunct="1"/>
            <a:r>
              <a:rPr lang="en-US" b="1" dirty="0" smtClean="0">
                <a:solidFill>
                  <a:srgbClr val="BAFEFE"/>
                </a:solidFill>
                <a:latin typeface="Tempus Sans ITC" pitchFamily="82" charset="0"/>
              </a:rPr>
              <a:t>The only general obligation is to abide by the rules of their caste, so as to gain a better reincarnation. </a:t>
            </a:r>
            <a:r>
              <a:rPr lang="en-US" sz="1400" b="1" dirty="0" smtClean="0">
                <a:solidFill>
                  <a:srgbClr val="BAFEFE"/>
                </a:solidFill>
                <a:latin typeface="Tempus Sans ITC" pitchFamily="82" charset="0"/>
              </a:rPr>
              <a:t>(</a:t>
            </a:r>
            <a:r>
              <a:rPr lang="en-US" sz="1400" b="1" dirty="0" err="1" smtClean="0">
                <a:solidFill>
                  <a:srgbClr val="BAFEFE"/>
                </a:solidFill>
                <a:latin typeface="Tempus Sans ITC" pitchFamily="82" charset="0"/>
              </a:rPr>
              <a:t>Noss</a:t>
            </a:r>
            <a:r>
              <a:rPr lang="en-US" sz="1400" b="1" dirty="0" smtClean="0">
                <a:solidFill>
                  <a:srgbClr val="BAFEFE"/>
                </a:solidFill>
                <a:latin typeface="Tempus Sans ITC" pitchFamily="82" charset="0"/>
              </a:rPr>
              <a:t>, p. 72-73)</a:t>
            </a:r>
          </a:p>
          <a:p>
            <a:pPr lvl="1" eaLnBrk="1" hangingPunct="1"/>
            <a:endParaRPr lang="en-US" sz="1200" b="1" dirty="0" smtClean="0">
              <a:latin typeface="Tempus Sans ITC" pitchFamily="82" charset="0"/>
            </a:endParaRPr>
          </a:p>
        </p:txBody>
      </p:sp>
      <p:sp>
        <p:nvSpPr>
          <p:cNvPr id="30724" name="Slide Number Placeholder 3"/>
          <p:cNvSpPr txBox="1">
            <a:spLocks noGrp="1"/>
          </p:cNvSpPr>
          <p:nvPr/>
        </p:nvSpPr>
        <p:spPr bwMode="auto">
          <a:xfrm>
            <a:off x="6696075" y="6245225"/>
            <a:ext cx="1990725" cy="476250"/>
          </a:xfrm>
          <a:prstGeom prst="rect">
            <a:avLst/>
          </a:prstGeom>
          <a:noFill/>
          <a:ln>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lgn="r" eaLnBrk="1" hangingPunct="1">
              <a:spcBef>
                <a:spcPct val="0"/>
              </a:spcBef>
            </a:pPr>
            <a:fld id="{CCAB045A-DD7D-472F-817F-65D26C0999B1}" type="slidenum">
              <a:rPr lang="en-US" sz="1400" b="1">
                <a:latin typeface="Tempus Sans ITC" pitchFamily="82" charset="0"/>
                <a:cs typeface="Arial" pitchFamily="34" charset="0"/>
              </a:rPr>
              <a:pPr algn="r" eaLnBrk="1" hangingPunct="1">
                <a:spcBef>
                  <a:spcPct val="0"/>
                </a:spcBef>
              </a:pPr>
              <a:t>30</a:t>
            </a:fld>
            <a:endParaRPr lang="en-US" sz="1400" b="1" dirty="0">
              <a:latin typeface="Tempus Sans ITC" pitchFamily="82" charset="0"/>
              <a:cs typeface="Arial" pitchFamily="34" charset="0"/>
            </a:endParaRPr>
          </a:p>
        </p:txBody>
      </p:sp>
    </p:spTree>
    <p:extLst>
      <p:ext uri="{BB962C8B-B14F-4D97-AF65-F5344CB8AC3E}">
        <p14:creationId xmlns:p14="http://schemas.microsoft.com/office/powerpoint/2010/main" val="2800392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914400"/>
            <a:ext cx="3766930" cy="5013325"/>
          </a:xfrm>
        </p:spPr>
        <p:txBody>
          <a:bodyPr>
            <a:normAutofit fontScale="90000"/>
          </a:bodyPr>
          <a:lstStyle/>
          <a:p>
            <a:r>
              <a:rPr lang="en-US" altLang="en-US" dirty="0">
                <a:solidFill>
                  <a:srgbClr val="BAFEFE"/>
                </a:solidFill>
              </a:rPr>
              <a:t>The vast majority of Hindus </a:t>
            </a:r>
            <a:r>
              <a:rPr lang="en-US" altLang="en-US" dirty="0" smtClean="0">
                <a:solidFill>
                  <a:srgbClr val="BAFEFE"/>
                </a:solidFill>
              </a:rPr>
              <a:t>Today live </a:t>
            </a:r>
            <a:r>
              <a:rPr lang="en-US" altLang="en-US" dirty="0">
                <a:solidFill>
                  <a:srgbClr val="BAFEFE"/>
                </a:solidFill>
              </a:rPr>
              <a:t>in India and Nepal</a:t>
            </a:r>
          </a:p>
        </p:txBody>
      </p:sp>
      <p:pic>
        <p:nvPicPr>
          <p:cNvPr id="6148" name="Picture 4" descr=" india.gif                                                      00000010MRyan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930" y="609600"/>
            <a:ext cx="5029200" cy="585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00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6603" y="152400"/>
            <a:ext cx="7772400" cy="1143000"/>
          </a:xfrm>
        </p:spPr>
        <p:txBody>
          <a:bodyPr>
            <a:normAutofit fontScale="90000"/>
          </a:bodyPr>
          <a:lstStyle/>
          <a:p>
            <a:r>
              <a:rPr lang="en-US" altLang="en-US" dirty="0"/>
              <a:t>     </a:t>
            </a:r>
            <a:r>
              <a:rPr lang="en-US" altLang="en-US" dirty="0">
                <a:solidFill>
                  <a:srgbClr val="BAFEFE"/>
                </a:solidFill>
              </a:rPr>
              <a:t>Brahman:  essence of reality</a:t>
            </a:r>
          </a:p>
        </p:txBody>
      </p:sp>
      <p:sp>
        <p:nvSpPr>
          <p:cNvPr id="14339" name="Rectangle 3"/>
          <p:cNvSpPr>
            <a:spLocks noChangeArrowheads="1"/>
          </p:cNvSpPr>
          <p:nvPr/>
        </p:nvSpPr>
        <p:spPr bwMode="auto">
          <a:xfrm>
            <a:off x="3429000" y="2306638"/>
            <a:ext cx="3238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4400" i="1">
                <a:solidFill>
                  <a:schemeClr val="tx2"/>
                </a:solidFill>
                <a:latin typeface="Times New Roman" pitchFamily="18" charset="0"/>
              </a:rPr>
              <a:t> </a:t>
            </a:r>
          </a:p>
        </p:txBody>
      </p:sp>
      <p:pic>
        <p:nvPicPr>
          <p:cNvPr id="14340" name="Picture 4" descr="Brahma1.jpg                                                    00000010MRyan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00200"/>
            <a:ext cx="3435350" cy="4749800"/>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304800" y="1371600"/>
            <a:ext cx="4419600" cy="567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charset="2"/>
              <a:buChar char="v"/>
            </a:pPr>
            <a:r>
              <a:rPr lang="en-US" altLang="en-US" sz="2800" dirty="0">
                <a:solidFill>
                  <a:srgbClr val="BAFEFE"/>
                </a:solidFill>
              </a:rPr>
              <a:t>He is not ultimate reality because he can be visualized.</a:t>
            </a:r>
          </a:p>
          <a:p>
            <a:pPr>
              <a:spcBef>
                <a:spcPct val="50000"/>
              </a:spcBef>
              <a:buFont typeface="Wingdings" charset="2"/>
              <a:buChar char="v"/>
            </a:pPr>
            <a:r>
              <a:rPr lang="en-US" altLang="en-US" sz="2800" dirty="0">
                <a:solidFill>
                  <a:srgbClr val="BAFEFE"/>
                </a:solidFill>
              </a:rPr>
              <a:t>Brahma’s life span = each day is 1000 times the whole of human history.</a:t>
            </a:r>
          </a:p>
          <a:p>
            <a:pPr>
              <a:spcBef>
                <a:spcPct val="50000"/>
              </a:spcBef>
              <a:buFont typeface="Wingdings" charset="2"/>
              <a:buChar char="v"/>
            </a:pPr>
            <a:r>
              <a:rPr lang="en-US" altLang="en-US" sz="2800" dirty="0">
                <a:solidFill>
                  <a:srgbClr val="BAFEFE"/>
                </a:solidFill>
              </a:rPr>
              <a:t>The world will end with the appearance of Vishnu is about 4000 years from now</a:t>
            </a:r>
            <a:r>
              <a:rPr lang="en-US" altLang="en-US" dirty="0" smtClean="0"/>
              <a:t>.</a:t>
            </a:r>
            <a:endParaRPr lang="en-US" altLang="en-US" dirty="0"/>
          </a:p>
          <a:p>
            <a:pPr>
              <a:spcBef>
                <a:spcPct val="50000"/>
              </a:spcBef>
            </a:pPr>
            <a:endParaRPr lang="en-US" altLang="en-US" dirty="0"/>
          </a:p>
        </p:txBody>
      </p:sp>
    </p:spTree>
    <p:extLst>
      <p:ext uri="{BB962C8B-B14F-4D97-AF65-F5344CB8AC3E}">
        <p14:creationId xmlns:p14="http://schemas.microsoft.com/office/powerpoint/2010/main" val="3427221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304800"/>
            <a:ext cx="7772400" cy="1143000"/>
          </a:xfrm>
        </p:spPr>
        <p:txBody>
          <a:bodyPr>
            <a:normAutofit fontScale="90000"/>
          </a:bodyPr>
          <a:lstStyle/>
          <a:p>
            <a:r>
              <a:rPr lang="en-US" altLang="en-US" dirty="0">
                <a:solidFill>
                  <a:srgbClr val="BAFEFE"/>
                </a:solidFill>
              </a:rPr>
              <a:t>THE TWO MOST </a:t>
            </a:r>
            <a:r>
              <a:rPr lang="en-US" altLang="en-US" dirty="0" smtClean="0">
                <a:solidFill>
                  <a:srgbClr val="BAFEFE"/>
                </a:solidFill>
              </a:rPr>
              <a:t>POPULAR GODS</a:t>
            </a:r>
            <a:endParaRPr lang="en-US" altLang="en-US" dirty="0">
              <a:solidFill>
                <a:srgbClr val="BAFEFE"/>
              </a:solidFill>
            </a:endParaRPr>
          </a:p>
        </p:txBody>
      </p:sp>
      <p:sp>
        <p:nvSpPr>
          <p:cNvPr id="3076" name="Rectangle 4"/>
          <p:cNvSpPr>
            <a:spLocks noGrp="1" noChangeArrowheads="1"/>
          </p:cNvSpPr>
          <p:nvPr>
            <p:ph type="body" sz="half" idx="2"/>
          </p:nvPr>
        </p:nvSpPr>
        <p:spPr/>
        <p:txBody>
          <a:bodyPr/>
          <a:lstStyle/>
          <a:p>
            <a:endParaRPr lang="en-US" altLang="en-US" sz="2800"/>
          </a:p>
        </p:txBody>
      </p:sp>
      <p:pic>
        <p:nvPicPr>
          <p:cNvPr id="3078" name="Picture 6" descr=" shiva.JPG                                                      00000010MRyan                          ABA78158:"/>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66800" y="2050774"/>
            <a:ext cx="2789238" cy="3810000"/>
          </a:xfrm>
        </p:spPr>
      </p:pic>
      <p:pic>
        <p:nvPicPr>
          <p:cNvPr id="3079" name="Picture 7" descr="&#10;vishnu.jpg                                                     00000010MRyan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57400"/>
            <a:ext cx="3657600" cy="3868738"/>
          </a:xfrm>
          <a:prstGeom prst="rect">
            <a:avLst/>
          </a:prstGeom>
          <a:noFill/>
          <a:extLst>
            <a:ext uri="{909E8E84-426E-40DD-AFC4-6F175D3DCCD1}">
              <a14:hiddenFill xmlns:a14="http://schemas.microsoft.com/office/drawing/2010/main">
                <a:solidFill>
                  <a:srgbClr val="FFFFFF"/>
                </a:solidFill>
              </a14:hiddenFill>
            </a:ext>
          </a:extLst>
        </p:spPr>
      </p:pic>
      <p:sp>
        <p:nvSpPr>
          <p:cNvPr id="3080" name="Text Box 8"/>
          <p:cNvSpPr txBox="1">
            <a:spLocks noChangeArrowheads="1"/>
          </p:cNvSpPr>
          <p:nvPr/>
        </p:nvSpPr>
        <p:spPr bwMode="auto">
          <a:xfrm>
            <a:off x="1066800" y="6629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081" name="Text Box 9"/>
          <p:cNvSpPr txBox="1">
            <a:spLocks noChangeArrowheads="1"/>
          </p:cNvSpPr>
          <p:nvPr/>
        </p:nvSpPr>
        <p:spPr bwMode="auto">
          <a:xfrm>
            <a:off x="1143000" y="6400800"/>
            <a:ext cx="2514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BAFEFE"/>
                </a:solidFill>
              </a:rPr>
              <a:t>SHIVA</a:t>
            </a:r>
          </a:p>
        </p:txBody>
      </p:sp>
      <p:sp>
        <p:nvSpPr>
          <p:cNvPr id="3082" name="Text Box 10"/>
          <p:cNvSpPr txBox="1">
            <a:spLocks noChangeArrowheads="1"/>
          </p:cNvSpPr>
          <p:nvPr/>
        </p:nvSpPr>
        <p:spPr bwMode="auto">
          <a:xfrm>
            <a:off x="5562600" y="632460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solidFill>
                  <a:srgbClr val="BAFEFE"/>
                </a:solidFill>
              </a:rPr>
              <a:t>VISHNU</a:t>
            </a:r>
          </a:p>
        </p:txBody>
      </p:sp>
    </p:spTree>
    <p:extLst>
      <p:ext uri="{BB962C8B-B14F-4D97-AF65-F5344CB8AC3E}">
        <p14:creationId xmlns:p14="http://schemas.microsoft.com/office/powerpoint/2010/main" val="4011360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www.hindudevotion.com/brahm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87313"/>
            <a:ext cx="17145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descr="http://www.hindudevotion.com/durga.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73061" y="87313"/>
            <a:ext cx="18065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http://www.hindudevotion.com/ganesha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8525" y="225425"/>
            <a:ext cx="18065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2" name="Picture 12" descr="http://www.hindudevotion.com/hanuman.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 y="2317750"/>
            <a:ext cx="17145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6" name="Picture 16" descr="http://www.hindudevotion.com/krishna.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6425" y="228600"/>
            <a:ext cx="18065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8" name="Picture 18" descr="http://www.hindudevotion.com/laxmi.gif">
            <a:hlinkClick r:id="rId12"/>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2371725"/>
            <a:ext cx="18065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20" descr="http://www.hindudevotion.com/saras.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3225" y="4572000"/>
            <a:ext cx="18065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82" name="Picture 22" descr="http://www.hindudevotion.com/shivafamily1.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14600" y="4572000"/>
            <a:ext cx="18065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84" name="Picture 24" descr="http://www.hindudevotion.com/shiv3.gif">
            <a:hlinkClick r:id="rId16"/>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4708525" y="4495800"/>
            <a:ext cx="18065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26" descr="http://www.hindudevotion.com/vv.gif">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34200" y="4495800"/>
            <a:ext cx="177165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88" name="Rectangle 28"/>
          <p:cNvSpPr>
            <a:spLocks noChangeArrowheads="1"/>
          </p:cNvSpPr>
          <p:nvPr/>
        </p:nvSpPr>
        <p:spPr bwMode="auto">
          <a:xfrm>
            <a:off x="2223052" y="2329622"/>
            <a:ext cx="5105400" cy="23320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3200" b="1" dirty="0">
                <a:solidFill>
                  <a:schemeClr val="tx2"/>
                </a:solidFill>
                <a:latin typeface="Tempus Sans ITC" pitchFamily="82" charset="0"/>
              </a:rPr>
              <a:t>All these deities are but</a:t>
            </a:r>
          </a:p>
          <a:p>
            <a:r>
              <a:rPr lang="en-US" sz="3200" b="1" dirty="0">
                <a:solidFill>
                  <a:schemeClr val="tx2"/>
                </a:solidFill>
                <a:latin typeface="Tempus Sans ITC" pitchFamily="82" charset="0"/>
              </a:rPr>
              <a:t>Manifest forms (attributes</a:t>
            </a:r>
          </a:p>
          <a:p>
            <a:r>
              <a:rPr lang="en-US" sz="3200" b="1" dirty="0">
                <a:solidFill>
                  <a:schemeClr val="tx2"/>
                </a:solidFill>
                <a:latin typeface="Tempus Sans ITC" pitchFamily="82" charset="0"/>
              </a:rPr>
              <a:t>and functions) of the</a:t>
            </a:r>
          </a:p>
          <a:p>
            <a:r>
              <a:rPr lang="en-US" sz="3200" b="1" dirty="0">
                <a:solidFill>
                  <a:schemeClr val="tx2"/>
                </a:solidFill>
                <a:latin typeface="Tempus Sans ITC" pitchFamily="82" charset="0"/>
              </a:rPr>
              <a:t>impersonal Brahman</a:t>
            </a:r>
          </a:p>
        </p:txBody>
      </p:sp>
    </p:spTree>
    <p:extLst>
      <p:ext uri="{BB962C8B-B14F-4D97-AF65-F5344CB8AC3E}">
        <p14:creationId xmlns:p14="http://schemas.microsoft.com/office/powerpoint/2010/main" val="536240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88"/>
                                        </p:tgtEl>
                                        <p:attrNameLst>
                                          <p:attrName>style.visibility</p:attrName>
                                        </p:attrNameLst>
                                      </p:cBhvr>
                                      <p:to>
                                        <p:strVal val="visible"/>
                                      </p:to>
                                    </p:set>
                                    <p:animEffect transition="in" filter="dissolve">
                                      <p:cBhvr>
                                        <p:cTn id="7" dur="500"/>
                                        <p:tgtEl>
                                          <p:spTgt spid="1538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15364"/>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5366"/>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nodeType="afterEffect">
                                  <p:stCondLst>
                                    <p:cond delay="0"/>
                                  </p:stCondLst>
                                  <p:childTnLst>
                                    <p:set>
                                      <p:cBhvr>
                                        <p:cTn id="16" dur="1" fill="hold">
                                          <p:stCondLst>
                                            <p:cond delay="499"/>
                                          </p:stCondLst>
                                        </p:cTn>
                                        <p:tgtEl>
                                          <p:spTgt spid="15368"/>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nodeType="afterEffect">
                                  <p:stCondLst>
                                    <p:cond delay="0"/>
                                  </p:stCondLst>
                                  <p:childTnLst>
                                    <p:set>
                                      <p:cBhvr>
                                        <p:cTn id="19" dur="1" fill="hold">
                                          <p:stCondLst>
                                            <p:cond delay="499"/>
                                          </p:stCondLst>
                                        </p:cTn>
                                        <p:tgtEl>
                                          <p:spTgt spid="15376"/>
                                        </p:tgtEl>
                                        <p:attrNameLst>
                                          <p:attrName>style.visibility</p:attrName>
                                        </p:attrNameLst>
                                      </p:cBhvr>
                                      <p:to>
                                        <p:strVal val="visible"/>
                                      </p:to>
                                    </p:set>
                                  </p:childTnLst>
                                </p:cTn>
                              </p:par>
                            </p:childTnLst>
                          </p:cTn>
                        </p:par>
                        <p:par>
                          <p:cTn id="20" fill="hold" nodeType="afterGroup">
                            <p:stCondLst>
                              <p:cond delay="2500"/>
                            </p:stCondLst>
                            <p:childTnLst>
                              <p:par>
                                <p:cTn id="21" presetID="1" presetClass="entr" presetSubtype="0" fill="hold" nodeType="afterEffect">
                                  <p:stCondLst>
                                    <p:cond delay="0"/>
                                  </p:stCondLst>
                                  <p:childTnLst>
                                    <p:set>
                                      <p:cBhvr>
                                        <p:cTn id="22" dur="1" fill="hold">
                                          <p:stCondLst>
                                            <p:cond delay="499"/>
                                          </p:stCondLst>
                                        </p:cTn>
                                        <p:tgtEl>
                                          <p:spTgt spid="15378"/>
                                        </p:tgtEl>
                                        <p:attrNameLst>
                                          <p:attrName>style.visibility</p:attrName>
                                        </p:attrNameLst>
                                      </p:cBhvr>
                                      <p:to>
                                        <p:strVal val="visible"/>
                                      </p:to>
                                    </p:set>
                                  </p:childTnLst>
                                </p:cTn>
                              </p:par>
                            </p:childTnLst>
                          </p:cTn>
                        </p:par>
                        <p:par>
                          <p:cTn id="23" fill="hold" nodeType="afterGroup">
                            <p:stCondLst>
                              <p:cond delay="3000"/>
                            </p:stCondLst>
                            <p:childTnLst>
                              <p:par>
                                <p:cTn id="24" presetID="1" presetClass="entr" presetSubtype="0" fill="hold" nodeType="afterEffect">
                                  <p:stCondLst>
                                    <p:cond delay="0"/>
                                  </p:stCondLst>
                                  <p:childTnLst>
                                    <p:set>
                                      <p:cBhvr>
                                        <p:cTn id="25" dur="1" fill="hold">
                                          <p:stCondLst>
                                            <p:cond delay="499"/>
                                          </p:stCondLst>
                                        </p:cTn>
                                        <p:tgtEl>
                                          <p:spTgt spid="15386"/>
                                        </p:tgtEl>
                                        <p:attrNameLst>
                                          <p:attrName>style.visibility</p:attrName>
                                        </p:attrNameLst>
                                      </p:cBhvr>
                                      <p:to>
                                        <p:strVal val="visible"/>
                                      </p:to>
                                    </p:set>
                                  </p:childTnLst>
                                </p:cTn>
                              </p:par>
                            </p:childTnLst>
                          </p:cTn>
                        </p:par>
                        <p:par>
                          <p:cTn id="26" fill="hold" nodeType="afterGroup">
                            <p:stCondLst>
                              <p:cond delay="3500"/>
                            </p:stCondLst>
                            <p:childTnLst>
                              <p:par>
                                <p:cTn id="27" presetID="1" presetClass="entr" presetSubtype="0" fill="hold" nodeType="afterEffect">
                                  <p:stCondLst>
                                    <p:cond delay="0"/>
                                  </p:stCondLst>
                                  <p:childTnLst>
                                    <p:set>
                                      <p:cBhvr>
                                        <p:cTn id="28" dur="1" fill="hold">
                                          <p:stCondLst>
                                            <p:cond delay="499"/>
                                          </p:stCondLst>
                                        </p:cTn>
                                        <p:tgtEl>
                                          <p:spTgt spid="15384"/>
                                        </p:tgtEl>
                                        <p:attrNameLst>
                                          <p:attrName>style.visibility</p:attrName>
                                        </p:attrNameLst>
                                      </p:cBhvr>
                                      <p:to>
                                        <p:strVal val="visible"/>
                                      </p:to>
                                    </p:set>
                                  </p:childTnLst>
                                </p:cTn>
                              </p:par>
                            </p:childTnLst>
                          </p:cTn>
                        </p:par>
                        <p:par>
                          <p:cTn id="29" fill="hold" nodeType="afterGroup">
                            <p:stCondLst>
                              <p:cond delay="4000"/>
                            </p:stCondLst>
                            <p:childTnLst>
                              <p:par>
                                <p:cTn id="30" presetID="1" presetClass="entr" presetSubtype="0" fill="hold" nodeType="afterEffect">
                                  <p:stCondLst>
                                    <p:cond delay="0"/>
                                  </p:stCondLst>
                                  <p:childTnLst>
                                    <p:set>
                                      <p:cBhvr>
                                        <p:cTn id="31" dur="1" fill="hold">
                                          <p:stCondLst>
                                            <p:cond delay="499"/>
                                          </p:stCondLst>
                                        </p:cTn>
                                        <p:tgtEl>
                                          <p:spTgt spid="15382"/>
                                        </p:tgtEl>
                                        <p:attrNameLst>
                                          <p:attrName>style.visibility</p:attrName>
                                        </p:attrNameLst>
                                      </p:cBhvr>
                                      <p:to>
                                        <p:strVal val="visible"/>
                                      </p:to>
                                    </p:set>
                                  </p:childTnLst>
                                </p:cTn>
                              </p:par>
                            </p:childTnLst>
                          </p:cTn>
                        </p:par>
                        <p:par>
                          <p:cTn id="32" fill="hold" nodeType="afterGroup">
                            <p:stCondLst>
                              <p:cond delay="4500"/>
                            </p:stCondLst>
                            <p:childTnLst>
                              <p:par>
                                <p:cTn id="33" presetID="1" presetClass="entr" presetSubtype="0" fill="hold" nodeType="afterEffect">
                                  <p:stCondLst>
                                    <p:cond delay="0"/>
                                  </p:stCondLst>
                                  <p:childTnLst>
                                    <p:set>
                                      <p:cBhvr>
                                        <p:cTn id="34" dur="1" fill="hold">
                                          <p:stCondLst>
                                            <p:cond delay="499"/>
                                          </p:stCondLst>
                                        </p:cTn>
                                        <p:tgtEl>
                                          <p:spTgt spid="15380"/>
                                        </p:tgtEl>
                                        <p:attrNameLst>
                                          <p:attrName>style.visibility</p:attrName>
                                        </p:attrNameLst>
                                      </p:cBhvr>
                                      <p:to>
                                        <p:strVal val="visible"/>
                                      </p:to>
                                    </p:set>
                                  </p:childTnLst>
                                </p:cTn>
                              </p:par>
                            </p:childTnLst>
                          </p:cTn>
                        </p:par>
                        <p:par>
                          <p:cTn id="35" fill="hold" nodeType="afterGroup">
                            <p:stCondLst>
                              <p:cond delay="5000"/>
                            </p:stCondLst>
                            <p:childTnLst>
                              <p:par>
                                <p:cTn id="36" presetID="1" presetClass="entr" presetSubtype="0" fill="hold" nodeType="afterEffect">
                                  <p:stCondLst>
                                    <p:cond delay="0"/>
                                  </p:stCondLst>
                                  <p:childTnLst>
                                    <p:set>
                                      <p:cBhvr>
                                        <p:cTn id="37" dur="1" fill="hold">
                                          <p:stCondLst>
                                            <p:cond delay="499"/>
                                          </p:stCondLst>
                                        </p:cTn>
                                        <p:tgtEl>
                                          <p:spTgt spid="15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dirty="0" smtClean="0">
                <a:solidFill>
                  <a:srgbClr val="BAFEFE"/>
                </a:solidFill>
              </a:rPr>
              <a:t>Festivals </a:t>
            </a:r>
            <a:r>
              <a:rPr lang="en-US" altLang="en-US" dirty="0">
                <a:solidFill>
                  <a:srgbClr val="BAFEFE"/>
                </a:solidFill>
              </a:rPr>
              <a:t>and Holy Days</a:t>
            </a:r>
          </a:p>
        </p:txBody>
      </p:sp>
      <p:sp>
        <p:nvSpPr>
          <p:cNvPr id="29699" name="Text Box 3"/>
          <p:cNvSpPr txBox="1">
            <a:spLocks noChangeArrowheads="1"/>
          </p:cNvSpPr>
          <p:nvPr/>
        </p:nvSpPr>
        <p:spPr bwMode="auto">
          <a:xfrm>
            <a:off x="457200" y="1905000"/>
            <a:ext cx="8229600"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charset="2"/>
              <a:buChar char="v"/>
            </a:pPr>
            <a:r>
              <a:rPr lang="en-US" altLang="en-US" sz="2000" dirty="0">
                <a:solidFill>
                  <a:srgbClr val="BAFEFE"/>
                </a:solidFill>
              </a:rPr>
              <a:t>no set day of the week is holy-each days has its possibilities</a:t>
            </a:r>
          </a:p>
          <a:p>
            <a:pPr>
              <a:spcBef>
                <a:spcPct val="50000"/>
              </a:spcBef>
              <a:buFont typeface="Wingdings" charset="2"/>
              <a:buChar char="v"/>
            </a:pPr>
            <a:r>
              <a:rPr lang="en-US" altLang="en-US" sz="2000" dirty="0">
                <a:solidFill>
                  <a:srgbClr val="BAFEFE"/>
                </a:solidFill>
              </a:rPr>
              <a:t>Religious festivals may be solar or lunar-lunar is preferred</a:t>
            </a:r>
          </a:p>
          <a:p>
            <a:pPr>
              <a:spcBef>
                <a:spcPct val="50000"/>
              </a:spcBef>
              <a:buFont typeface="Wingdings" charset="2"/>
              <a:buChar char="v"/>
            </a:pPr>
            <a:r>
              <a:rPr lang="en-US" altLang="en-US" sz="2000" dirty="0">
                <a:solidFill>
                  <a:srgbClr val="BAFEFE"/>
                </a:solidFill>
              </a:rPr>
              <a:t>In order to keep festivals consistent, an additional lunar month is added to the calendar about every three years.</a:t>
            </a:r>
          </a:p>
          <a:p>
            <a:pPr>
              <a:spcBef>
                <a:spcPct val="50000"/>
              </a:spcBef>
              <a:buFont typeface="Wingdings" charset="2"/>
              <a:buChar char="v"/>
            </a:pPr>
            <a:r>
              <a:rPr lang="en-US" altLang="en-US" sz="2000" dirty="0">
                <a:solidFill>
                  <a:srgbClr val="BAFEFE"/>
                </a:solidFill>
              </a:rPr>
              <a:t>Some numbered days of the month are more important than others.  There are 125 special days in the Hindu year.</a:t>
            </a:r>
          </a:p>
          <a:p>
            <a:pPr>
              <a:spcBef>
                <a:spcPct val="50000"/>
              </a:spcBef>
            </a:pPr>
            <a:endParaRPr lang="en-US" altLang="en-US" dirty="0"/>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708525"/>
            <a:ext cx="2362200" cy="2149475"/>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800600"/>
            <a:ext cx="1787525" cy="1774825"/>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4876800"/>
            <a:ext cx="1585913" cy="152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22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5211" y="36443"/>
            <a:ext cx="7772400" cy="1143000"/>
          </a:xfrm>
        </p:spPr>
        <p:txBody>
          <a:bodyPr>
            <a:normAutofit/>
          </a:bodyPr>
          <a:lstStyle/>
          <a:p>
            <a:r>
              <a:rPr lang="en-US" altLang="en-US" dirty="0" smtClean="0">
                <a:solidFill>
                  <a:srgbClr val="BAFEFE"/>
                </a:solidFill>
              </a:rPr>
              <a:t>The </a:t>
            </a:r>
            <a:r>
              <a:rPr lang="en-US" altLang="en-US" dirty="0">
                <a:solidFill>
                  <a:srgbClr val="BAFEFE"/>
                </a:solidFill>
              </a:rPr>
              <a:t>Ganges River</a:t>
            </a:r>
          </a:p>
        </p:txBody>
      </p:sp>
      <p:sp>
        <p:nvSpPr>
          <p:cNvPr id="12291" name="Rectangle 3"/>
          <p:cNvSpPr>
            <a:spLocks noChangeArrowheads="1"/>
          </p:cNvSpPr>
          <p:nvPr/>
        </p:nvSpPr>
        <p:spPr bwMode="auto">
          <a:xfrm>
            <a:off x="381000" y="175260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a:p>
            <a:endParaRPr lang="en-US" altLang="en-US"/>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417" y="1981200"/>
            <a:ext cx="6101644"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Rectangle 7"/>
          <p:cNvSpPr>
            <a:spLocks noChangeArrowheads="1"/>
          </p:cNvSpPr>
          <p:nvPr/>
        </p:nvSpPr>
        <p:spPr bwMode="auto">
          <a:xfrm>
            <a:off x="144463" y="1728788"/>
            <a:ext cx="222368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BAFEFE"/>
                </a:solidFill>
              </a:rPr>
              <a:t>Falling from</a:t>
            </a:r>
          </a:p>
          <a:p>
            <a:r>
              <a:rPr lang="en-US" altLang="en-US" sz="2400" dirty="0">
                <a:solidFill>
                  <a:srgbClr val="BAFEFE"/>
                </a:solidFill>
              </a:rPr>
              <a:t>Its source of </a:t>
            </a:r>
          </a:p>
          <a:p>
            <a:r>
              <a:rPr lang="en-US" altLang="en-US" sz="2400" dirty="0">
                <a:solidFill>
                  <a:srgbClr val="BAFEFE"/>
                </a:solidFill>
              </a:rPr>
              <a:t>Vishnu’s feet</a:t>
            </a:r>
          </a:p>
          <a:p>
            <a:r>
              <a:rPr lang="en-US" altLang="en-US" sz="2400" dirty="0">
                <a:solidFill>
                  <a:srgbClr val="BAFEFE"/>
                </a:solidFill>
              </a:rPr>
              <a:t>onto Shiva’s</a:t>
            </a:r>
          </a:p>
          <a:p>
            <a:r>
              <a:rPr lang="en-US" altLang="en-US" sz="2400" dirty="0">
                <a:solidFill>
                  <a:srgbClr val="BAFEFE"/>
                </a:solidFill>
              </a:rPr>
              <a:t>head and out</a:t>
            </a:r>
          </a:p>
          <a:p>
            <a:r>
              <a:rPr lang="en-US" altLang="en-US" sz="2400" dirty="0">
                <a:solidFill>
                  <a:srgbClr val="BAFEFE"/>
                </a:solidFill>
              </a:rPr>
              <a:t>from his hair, </a:t>
            </a:r>
          </a:p>
          <a:p>
            <a:r>
              <a:rPr lang="en-US" altLang="en-US" sz="2400" dirty="0">
                <a:solidFill>
                  <a:srgbClr val="BAFEFE"/>
                </a:solidFill>
              </a:rPr>
              <a:t>the water of</a:t>
            </a:r>
          </a:p>
          <a:p>
            <a:r>
              <a:rPr lang="en-US" altLang="en-US" sz="2400" dirty="0">
                <a:solidFill>
                  <a:srgbClr val="BAFEFE"/>
                </a:solidFill>
              </a:rPr>
              <a:t>the Ganges is</a:t>
            </a:r>
          </a:p>
          <a:p>
            <a:r>
              <a:rPr lang="en-US" altLang="en-US" sz="2400" dirty="0">
                <a:solidFill>
                  <a:srgbClr val="BAFEFE"/>
                </a:solidFill>
              </a:rPr>
              <a:t>sacred enough</a:t>
            </a:r>
          </a:p>
          <a:p>
            <a:r>
              <a:rPr lang="en-US" altLang="en-US" sz="2400" dirty="0">
                <a:solidFill>
                  <a:srgbClr val="BAFEFE"/>
                </a:solidFill>
              </a:rPr>
              <a:t>to purify all </a:t>
            </a:r>
          </a:p>
          <a:p>
            <a:r>
              <a:rPr lang="en-US" altLang="en-US" sz="2400" dirty="0">
                <a:solidFill>
                  <a:srgbClr val="BAFEFE"/>
                </a:solidFill>
              </a:rPr>
              <a:t>sins.</a:t>
            </a:r>
          </a:p>
        </p:txBody>
      </p:sp>
    </p:spTree>
    <p:extLst>
      <p:ext uri="{BB962C8B-B14F-4D97-AF65-F5344CB8AC3E}">
        <p14:creationId xmlns:p14="http://schemas.microsoft.com/office/powerpoint/2010/main" val="1743891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8153400" cy="990600"/>
          </a:xfrm>
        </p:spPr>
        <p:txBody>
          <a:bodyPr>
            <a:normAutofit fontScale="90000"/>
          </a:bodyPr>
          <a:lstStyle/>
          <a:p>
            <a:r>
              <a:rPr lang="en-US" altLang="en-US" dirty="0">
                <a:solidFill>
                  <a:srgbClr val="BAFEFE"/>
                </a:solidFill>
              </a:rPr>
              <a:t>Banaras - Hindu’s Holy City</a:t>
            </a:r>
          </a:p>
        </p:txBody>
      </p:sp>
      <p:sp>
        <p:nvSpPr>
          <p:cNvPr id="11267" name="Text Box 3"/>
          <p:cNvSpPr txBox="1">
            <a:spLocks noChangeArrowheads="1"/>
          </p:cNvSpPr>
          <p:nvPr/>
        </p:nvSpPr>
        <p:spPr bwMode="auto">
          <a:xfrm>
            <a:off x="381000" y="2057400"/>
            <a:ext cx="3657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charset="2"/>
              <a:buChar char="v"/>
            </a:pPr>
            <a:r>
              <a:rPr lang="en-US" altLang="en-US" sz="2000" dirty="0">
                <a:solidFill>
                  <a:srgbClr val="BAFEFE"/>
                </a:solidFill>
              </a:rPr>
              <a:t>Pilgrims come from all over</a:t>
            </a:r>
            <a:r>
              <a:rPr lang="en-US" altLang="en-US" dirty="0">
                <a:solidFill>
                  <a:srgbClr val="BAFEFE"/>
                </a:solidFill>
              </a:rPr>
              <a:t> </a:t>
            </a:r>
            <a:r>
              <a:rPr lang="en-US" altLang="en-US" sz="2000" dirty="0">
                <a:solidFill>
                  <a:srgbClr val="BAFEFE"/>
                </a:solidFill>
              </a:rPr>
              <a:t>to bathe in the Ganges.</a:t>
            </a:r>
          </a:p>
          <a:p>
            <a:pPr>
              <a:buFont typeface="Wingdings" charset="2"/>
              <a:buChar char="v"/>
            </a:pPr>
            <a:endParaRPr lang="en-US" altLang="en-US" sz="2000" dirty="0">
              <a:solidFill>
                <a:srgbClr val="BAFEFE"/>
              </a:solidFill>
            </a:endParaRPr>
          </a:p>
          <a:p>
            <a:pPr>
              <a:buFont typeface="Wingdings" charset="2"/>
              <a:buChar char="v"/>
            </a:pPr>
            <a:r>
              <a:rPr lang="en-US" altLang="en-US" sz="2000" dirty="0">
                <a:solidFill>
                  <a:srgbClr val="BAFEFE"/>
                </a:solidFill>
              </a:rPr>
              <a:t>Countless Hindus come to Banaras to die.</a:t>
            </a:r>
          </a:p>
          <a:p>
            <a:pPr>
              <a:buFont typeface="Wingdings" charset="2"/>
              <a:buChar char="v"/>
            </a:pPr>
            <a:endParaRPr lang="en-US" altLang="en-US" sz="2000" dirty="0">
              <a:solidFill>
                <a:srgbClr val="BAFEFE"/>
              </a:solidFill>
            </a:endParaRPr>
          </a:p>
          <a:p>
            <a:pPr>
              <a:buFont typeface="Wingdings" charset="2"/>
              <a:buChar char="v"/>
            </a:pPr>
            <a:r>
              <a:rPr lang="en-US" altLang="en-US" sz="2000" dirty="0">
                <a:solidFill>
                  <a:srgbClr val="BAFEFE"/>
                </a:solidFill>
              </a:rPr>
              <a:t>It has 1500 temples, most of them devoted to Shiva.</a:t>
            </a:r>
          </a:p>
          <a:p>
            <a:pPr>
              <a:buFont typeface="Wingdings" charset="2"/>
              <a:buChar char="v"/>
            </a:pPr>
            <a:endParaRPr lang="en-US" altLang="en-US" sz="2000" dirty="0">
              <a:solidFill>
                <a:srgbClr val="BAFEFE"/>
              </a:solidFill>
            </a:endParaRPr>
          </a:p>
          <a:p>
            <a:pPr>
              <a:buFont typeface="Wingdings" charset="2"/>
              <a:buChar char="v"/>
            </a:pPr>
            <a:r>
              <a:rPr lang="en-US" altLang="en-US" sz="2000" dirty="0">
                <a:solidFill>
                  <a:srgbClr val="BAFEFE"/>
                </a:solidFill>
              </a:rPr>
              <a:t>It is a gathering place for the religiously learned and their disciples.</a:t>
            </a:r>
            <a:endParaRPr lang="en-US" altLang="en-US" dirty="0">
              <a:solidFill>
                <a:srgbClr val="BAFEFE"/>
              </a:solidFill>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417" y="2081981"/>
            <a:ext cx="6172200" cy="410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726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803483" y="304800"/>
            <a:ext cx="7772400" cy="1143000"/>
          </a:xfrm>
        </p:spPr>
        <p:txBody>
          <a:bodyPr>
            <a:normAutofit fontScale="90000"/>
          </a:bodyPr>
          <a:lstStyle/>
          <a:p>
            <a:pPr>
              <a:buFont typeface="Wingdings" charset="2"/>
              <a:buChar char="v"/>
            </a:pPr>
            <a:r>
              <a:rPr lang="en-US" altLang="en-US" dirty="0">
                <a:solidFill>
                  <a:srgbClr val="BAFEFE"/>
                </a:solidFill>
              </a:rPr>
              <a:t>Gandhi:  the Father of India</a:t>
            </a:r>
          </a:p>
        </p:txBody>
      </p:sp>
      <p:pic>
        <p:nvPicPr>
          <p:cNvPr id="1030" name="Picture 6" descr="&#10;ghandi.gif                                                     00000010MRyan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3122613" cy="4724400"/>
          </a:xfrm>
          <a:prstGeom prst="rect">
            <a:avLst/>
          </a:prstGeom>
          <a:noFill/>
          <a:extLst>
            <a:ext uri="{909E8E84-426E-40DD-AFC4-6F175D3DCCD1}">
              <a14:hiddenFill xmlns:a14="http://schemas.microsoft.com/office/drawing/2010/main">
                <a:solidFill>
                  <a:srgbClr val="FFFFFF"/>
                </a:solidFill>
              </a14:hiddenFill>
            </a:ext>
          </a:extLst>
        </p:spPr>
      </p:pic>
      <p:sp>
        <p:nvSpPr>
          <p:cNvPr id="1034" name="Text Box 10"/>
          <p:cNvSpPr txBox="1">
            <a:spLocks noChangeArrowheads="1"/>
          </p:cNvSpPr>
          <p:nvPr/>
        </p:nvSpPr>
        <p:spPr bwMode="auto">
          <a:xfrm>
            <a:off x="381000" y="1981200"/>
            <a:ext cx="4876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rgbClr val="BAFEFE"/>
                </a:solidFill>
              </a:rPr>
              <a:t>For Gandhi, social concern was deeply rooted in his conviction of the</a:t>
            </a:r>
          </a:p>
          <a:p>
            <a:r>
              <a:rPr lang="en-US" altLang="en-US" dirty="0">
                <a:solidFill>
                  <a:srgbClr val="BAFEFE"/>
                </a:solidFill>
              </a:rPr>
              <a:t>Sacredness of life.</a:t>
            </a:r>
          </a:p>
          <a:p>
            <a:endParaRPr lang="en-US" altLang="en-US" dirty="0">
              <a:solidFill>
                <a:srgbClr val="BAFEFE"/>
              </a:solidFill>
            </a:endParaRPr>
          </a:p>
          <a:p>
            <a:r>
              <a:rPr lang="en-US" altLang="en-US" dirty="0">
                <a:solidFill>
                  <a:srgbClr val="BAFEFE"/>
                </a:solidFill>
              </a:rPr>
              <a:t>Gandhi believed that human beings should strive to live as simply as possible since overindulgence often meant that others may have to do without their basic needs.</a:t>
            </a:r>
          </a:p>
          <a:p>
            <a:endParaRPr lang="en-US" altLang="en-US" dirty="0">
              <a:solidFill>
                <a:srgbClr val="BAFEFE"/>
              </a:solidFill>
            </a:endParaRPr>
          </a:p>
          <a:p>
            <a:r>
              <a:rPr lang="en-US" altLang="en-US" dirty="0">
                <a:solidFill>
                  <a:srgbClr val="BAFEFE"/>
                </a:solidFill>
              </a:rPr>
              <a:t>Gandhi was assassinated by a Hindu fanatic on January 30, l948 as India was gaining its independence.</a:t>
            </a:r>
          </a:p>
        </p:txBody>
      </p:sp>
      <p:sp>
        <p:nvSpPr>
          <p:cNvPr id="1035" name="Text Box 11"/>
          <p:cNvSpPr txBox="1">
            <a:spLocks noChangeArrowheads="1"/>
          </p:cNvSpPr>
          <p:nvPr/>
        </p:nvSpPr>
        <p:spPr bwMode="auto">
          <a:xfrm>
            <a:off x="381000" y="2362200"/>
            <a:ext cx="2568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extLst>
      <p:ext uri="{BB962C8B-B14F-4D97-AF65-F5344CB8AC3E}">
        <p14:creationId xmlns:p14="http://schemas.microsoft.com/office/powerpoint/2010/main" val="2507788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524000" y="304800"/>
            <a:ext cx="7772400" cy="1143000"/>
          </a:xfrm>
        </p:spPr>
        <p:txBody>
          <a:bodyPr lIns="92075" tIns="46038" rIns="92075" bIns="46038" anchor="ctr"/>
          <a:lstStyle/>
          <a:p>
            <a:pPr eaLnBrk="1" hangingPunct="1"/>
            <a:r>
              <a:rPr lang="en-US" dirty="0" smtClean="0">
                <a:solidFill>
                  <a:srgbClr val="BAFEFE"/>
                </a:solidFill>
                <a:latin typeface="Tempus Sans ITC" pitchFamily="82" charset="0"/>
              </a:rPr>
              <a:t>Karma and Reincarnation</a:t>
            </a:r>
          </a:p>
        </p:txBody>
      </p:sp>
      <p:sp>
        <p:nvSpPr>
          <p:cNvPr id="5123" name="Rectangle 3"/>
          <p:cNvSpPr>
            <a:spLocks noGrp="1" noChangeArrowheads="1"/>
          </p:cNvSpPr>
          <p:nvPr>
            <p:ph type="body" idx="4294967295"/>
          </p:nvPr>
        </p:nvSpPr>
        <p:spPr>
          <a:xfrm>
            <a:off x="1066800" y="1752600"/>
            <a:ext cx="7772400" cy="5105400"/>
          </a:xfrm>
        </p:spPr>
        <p:txBody>
          <a:bodyPr/>
          <a:lstStyle/>
          <a:p>
            <a:pPr eaLnBrk="1" hangingPunct="1">
              <a:lnSpc>
                <a:spcPct val="90000"/>
              </a:lnSpc>
            </a:pPr>
            <a:r>
              <a:rPr lang="en-US" sz="2800" dirty="0" smtClean="0">
                <a:solidFill>
                  <a:srgbClr val="BAFEFE"/>
                </a:solidFill>
                <a:latin typeface="Tempus Sans ITC" pitchFamily="82" charset="0"/>
              </a:rPr>
              <a:t>Reincarnation is the belief that the soul repeatedly goes through a cycle of being born into a body, dying, and being reborn again in a new body. </a:t>
            </a:r>
          </a:p>
          <a:p>
            <a:pPr eaLnBrk="1" hangingPunct="1">
              <a:lnSpc>
                <a:spcPct val="90000"/>
              </a:lnSpc>
            </a:pPr>
            <a:r>
              <a:rPr lang="en-US" sz="2800" dirty="0" smtClean="0">
                <a:solidFill>
                  <a:srgbClr val="BAFEFE"/>
                </a:solidFill>
                <a:latin typeface="Tempus Sans ITC" pitchFamily="82" charset="0"/>
              </a:rPr>
              <a:t>Karma, a force that determines the quality of each life, depending on how well one behaved in a past life. </a:t>
            </a:r>
          </a:p>
          <a:p>
            <a:pPr eaLnBrk="1" hangingPunct="1">
              <a:lnSpc>
                <a:spcPct val="90000"/>
              </a:lnSpc>
            </a:pPr>
            <a:r>
              <a:rPr lang="en-US" sz="2800" dirty="0" smtClean="0">
                <a:solidFill>
                  <a:srgbClr val="BAFEFE"/>
                </a:solidFill>
                <a:latin typeface="Tempus Sans ITC" pitchFamily="82" charset="0"/>
              </a:rPr>
              <a:t>Hinduism says we create karma by our actions on earth. If you live a good life, you create good karma. If you live a bad life, you create bad karma.</a:t>
            </a:r>
            <a:r>
              <a:rPr lang="en-US" sz="2800" dirty="0" smtClean="0">
                <a:solidFill>
                  <a:srgbClr val="BAFEFE"/>
                </a:solidFill>
                <a:latin typeface="Verdana" pitchFamily="34" charset="0"/>
              </a:rPr>
              <a:t> </a:t>
            </a:r>
          </a:p>
          <a:p>
            <a:pPr eaLnBrk="1" hangingPunct="1">
              <a:lnSpc>
                <a:spcPct val="90000"/>
              </a:lnSpc>
            </a:pPr>
            <a:endParaRPr lang="en-US" sz="2800" dirty="0" smtClean="0"/>
          </a:p>
        </p:txBody>
      </p:sp>
    </p:spTree>
    <p:extLst>
      <p:ext uri="{BB962C8B-B14F-4D97-AF65-F5344CB8AC3E}">
        <p14:creationId xmlns:p14="http://schemas.microsoft.com/office/powerpoint/2010/main" val="41754668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
                                        <p:tgtEl>
                                          <p:spTgt spid="5122"/>
                                        </p:tgtEl>
                                      </p:cBhvr>
                                    </p:animEffect>
                                    <p:anim calcmode="lin" valueType="num">
                                      <p:cBhvr>
                                        <p:cTn id="8" dur="400" fill="hold"/>
                                        <p:tgtEl>
                                          <p:spTgt spid="5122"/>
                                        </p:tgtEl>
                                        <p:attrNameLst>
                                          <p:attrName>ppt_x</p:attrName>
                                        </p:attrNameLst>
                                      </p:cBhvr>
                                      <p:tavLst>
                                        <p:tav tm="0">
                                          <p:val>
                                            <p:strVal val="#ppt_x"/>
                                          </p:val>
                                        </p:tav>
                                        <p:tav tm="100000">
                                          <p:val>
                                            <p:strVal val="#ppt_x"/>
                                          </p:val>
                                        </p:tav>
                                      </p:tavLst>
                                    </p:anim>
                                    <p:anim calcmode="lin" valueType="num">
                                      <p:cBhvr>
                                        <p:cTn id="9" dur="400" fill="hold"/>
                                        <p:tgtEl>
                                          <p:spTgt spid="512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1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1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5123">
                                            <p:txEl>
                                              <p:pRg st="0" end="0"/>
                                            </p:txEl>
                                          </p:spTgt>
                                        </p:tgtEl>
                                        <p:attrNameLst>
                                          <p:attrName>style.visibility</p:attrName>
                                        </p:attrNameLst>
                                      </p:cBhvr>
                                      <p:to>
                                        <p:strVal val="visible"/>
                                      </p:to>
                                    </p:set>
                                    <p:animEffect transition="in" filter="fade">
                                      <p:cBhvr>
                                        <p:cTn id="16" dur="100"/>
                                        <p:tgtEl>
                                          <p:spTgt spid="5123">
                                            <p:txEl>
                                              <p:pRg st="0" end="0"/>
                                            </p:txEl>
                                          </p:spTgt>
                                        </p:tgtEl>
                                      </p:cBhvr>
                                    </p:animEffect>
                                    <p:anim calcmode="lin" valueType="num">
                                      <p:cBhvr>
                                        <p:cTn id="17" dur="4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512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1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1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5123">
                                            <p:txEl>
                                              <p:pRg st="1" end="1"/>
                                            </p:txEl>
                                          </p:spTgt>
                                        </p:tgtEl>
                                        <p:attrNameLst>
                                          <p:attrName>style.visibility</p:attrName>
                                        </p:attrNameLst>
                                      </p:cBhvr>
                                      <p:to>
                                        <p:strVal val="visible"/>
                                      </p:to>
                                    </p:set>
                                    <p:animEffect transition="in" filter="fade">
                                      <p:cBhvr>
                                        <p:cTn id="25" dur="100"/>
                                        <p:tgtEl>
                                          <p:spTgt spid="5123">
                                            <p:txEl>
                                              <p:pRg st="1" end="1"/>
                                            </p:txEl>
                                          </p:spTgt>
                                        </p:tgtEl>
                                      </p:cBhvr>
                                    </p:animEffect>
                                    <p:anim calcmode="lin" valueType="num">
                                      <p:cBhvr>
                                        <p:cTn id="26" dur="4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5123">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12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12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5123">
                                            <p:txEl>
                                              <p:pRg st="2" end="2"/>
                                            </p:txEl>
                                          </p:spTgt>
                                        </p:tgtEl>
                                        <p:attrNameLst>
                                          <p:attrName>style.visibility</p:attrName>
                                        </p:attrNameLst>
                                      </p:cBhvr>
                                      <p:to>
                                        <p:strVal val="visible"/>
                                      </p:to>
                                    </p:set>
                                    <p:animEffect transition="in" filter="fade">
                                      <p:cBhvr>
                                        <p:cTn id="34" dur="100"/>
                                        <p:tgtEl>
                                          <p:spTgt spid="5123">
                                            <p:txEl>
                                              <p:pRg st="2" end="2"/>
                                            </p:txEl>
                                          </p:spTgt>
                                        </p:tgtEl>
                                      </p:cBhvr>
                                    </p:animEffect>
                                    <p:anim calcmode="lin" valueType="num">
                                      <p:cBhvr>
                                        <p:cTn id="35" dur="4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36" dur="400" fill="hold"/>
                                        <p:tgtEl>
                                          <p:spTgt spid="5123">
                                            <p:txEl>
                                              <p:pRg st="2" end="2"/>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512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512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C:\Users\Tom\AppData\Local\Microsoft\Windows\Temporary Internet Files\Content.IE5\314A8ZQH\MP900440300[1].jpg"/>
          <p:cNvPicPr>
            <a:picLocks noChangeAspect="1" noChangeArrowheads="1"/>
          </p:cNvPicPr>
          <p:nvPr/>
        </p:nvPicPr>
        <p:blipFill>
          <a:blip r:embed="rId2" cstate="print"/>
          <a:srcRect/>
          <a:stretch>
            <a:fillRect/>
          </a:stretch>
        </p:blipFill>
        <p:spPr bwMode="auto">
          <a:xfrm>
            <a:off x="3884797" y="-2"/>
            <a:ext cx="5259203" cy="6858001"/>
          </a:xfrm>
          <a:prstGeom prst="rect">
            <a:avLst/>
          </a:prstGeom>
          <a:noFill/>
        </p:spPr>
      </p:pic>
      <p:pic>
        <p:nvPicPr>
          <p:cNvPr id="10" name="Picture 9" descr="Wikipedia-logo.png">
            <a:hlinkClick r:id="rId3"/>
          </p:cNvPr>
          <p:cNvPicPr>
            <a:picLocks noChangeAspect="1"/>
          </p:cNvPicPr>
          <p:nvPr/>
        </p:nvPicPr>
        <p:blipFill>
          <a:blip r:embed="rId4" cstate="print">
            <a:duotone>
              <a:prstClr val="black"/>
              <a:schemeClr val="accent4">
                <a:tint val="45000"/>
                <a:satMod val="400000"/>
              </a:schemeClr>
            </a:duotone>
          </a:blip>
          <a:stretch>
            <a:fillRect/>
          </a:stretch>
        </p:blipFill>
        <p:spPr>
          <a:xfrm>
            <a:off x="8229600" y="5969159"/>
            <a:ext cx="736441" cy="736441"/>
          </a:xfrm>
          <a:prstGeom prst="rect">
            <a:avLst/>
          </a:prstGeom>
          <a:effectLst/>
        </p:spPr>
      </p:pic>
      <p:sp>
        <p:nvSpPr>
          <p:cNvPr id="15" name="Title 3"/>
          <p:cNvSpPr>
            <a:spLocks noGrp="1"/>
          </p:cNvSpPr>
          <p:nvPr>
            <p:ph type="title"/>
          </p:nvPr>
        </p:nvSpPr>
        <p:spPr>
          <a:xfrm>
            <a:off x="0" y="76200"/>
            <a:ext cx="3884797" cy="3810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3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latin typeface="UnZialish" pitchFamily="2" charset="0"/>
              </a:rPr>
              <a:t>LLX</a:t>
            </a: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latin typeface="UnZialish" pitchFamily="2" charset="0"/>
              </a:rPr>
              <a:t/>
            </a:r>
            <a:b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latin typeface="UnZialish" pitchFamily="2" charset="0"/>
              </a:rPr>
            </a:b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rPr>
              <a:t>The Septuagint</a:t>
            </a:r>
            <a:endPar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endParaRPr>
          </a:p>
        </p:txBody>
      </p:sp>
      <p:sp>
        <p:nvSpPr>
          <p:cNvPr id="2" name="Rectangle 1"/>
          <p:cNvSpPr/>
          <p:nvPr/>
        </p:nvSpPr>
        <p:spPr>
          <a:xfrm>
            <a:off x="152400" y="4191000"/>
            <a:ext cx="3581400" cy="2554545"/>
          </a:xfrm>
          <a:prstGeom prst="rect">
            <a:avLst/>
          </a:prstGeom>
        </p:spPr>
        <p:txBody>
          <a:bodyPr wrap="square">
            <a:spAutoFit/>
          </a:bodyPr>
          <a:lstStyle/>
          <a:p>
            <a:r>
              <a:rPr lang="en-US" sz="3200" b="1" i="1" dirty="0" smtClean="0">
                <a:solidFill>
                  <a:schemeClr val="tx1">
                    <a:lumMod val="20000"/>
                    <a:lumOff val="80000"/>
                  </a:schemeClr>
                </a:solidFill>
              </a:rPr>
              <a:t>The </a:t>
            </a:r>
            <a:r>
              <a:rPr lang="en-US" sz="3200" b="1" i="1" dirty="0">
                <a:solidFill>
                  <a:schemeClr val="tx1">
                    <a:lumMod val="20000"/>
                    <a:lumOff val="80000"/>
                  </a:schemeClr>
                </a:solidFill>
              </a:rPr>
              <a:t>Hebrew Bible was translated into Greek during the 3</a:t>
            </a:r>
            <a:r>
              <a:rPr lang="en-US" sz="3200" b="1" i="1" baseline="30000" dirty="0">
                <a:solidFill>
                  <a:schemeClr val="tx1">
                    <a:lumMod val="20000"/>
                    <a:lumOff val="80000"/>
                  </a:schemeClr>
                </a:solidFill>
              </a:rPr>
              <a:t>rd</a:t>
            </a:r>
            <a:r>
              <a:rPr lang="en-US" sz="3200" b="1" i="1" dirty="0">
                <a:solidFill>
                  <a:schemeClr val="tx1">
                    <a:lumMod val="20000"/>
                    <a:lumOff val="80000"/>
                  </a:schemeClr>
                </a:solidFill>
              </a:rPr>
              <a:t> century </a:t>
            </a:r>
            <a:r>
              <a:rPr lang="en-US" sz="3200" b="1" i="1" dirty="0" smtClean="0">
                <a:solidFill>
                  <a:schemeClr val="tx1">
                    <a:lumMod val="20000"/>
                    <a:lumOff val="80000"/>
                  </a:schemeClr>
                </a:solidFill>
              </a:rPr>
              <a:t>B.C.E.</a:t>
            </a:r>
            <a:endParaRPr lang="en-US" sz="3200" b="1" i="1" dirty="0">
              <a:solidFill>
                <a:schemeClr val="tx1">
                  <a:lumMod val="20000"/>
                  <a:lumOff val="80000"/>
                </a:schemeClr>
              </a:solidFill>
            </a:endParaRPr>
          </a:p>
        </p:txBody>
      </p:sp>
    </p:spTree>
    <p:extLst>
      <p:ext uri="{BB962C8B-B14F-4D97-AF65-F5344CB8AC3E}">
        <p14:creationId xmlns:p14="http://schemas.microsoft.com/office/powerpoint/2010/main" val="10982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24258"/>
                                        </p:tgtEl>
                                        <p:attrNameLst>
                                          <p:attrName>style.visibility</p:attrName>
                                        </p:attrNameLst>
                                      </p:cBhvr>
                                      <p:to>
                                        <p:strVal val="visible"/>
                                      </p:to>
                                    </p:set>
                                    <p:anim calcmode="lin" valueType="num">
                                      <p:cBhvr>
                                        <p:cTn id="7" dur="1000" fill="hold"/>
                                        <p:tgtEl>
                                          <p:spTgt spid="224258"/>
                                        </p:tgtEl>
                                        <p:attrNameLst>
                                          <p:attrName>ppt_w</p:attrName>
                                        </p:attrNameLst>
                                      </p:cBhvr>
                                      <p:tavLst>
                                        <p:tav tm="0">
                                          <p:val>
                                            <p:strVal val="#ppt_w*0.70"/>
                                          </p:val>
                                        </p:tav>
                                        <p:tav tm="100000">
                                          <p:val>
                                            <p:strVal val="#ppt_w"/>
                                          </p:val>
                                        </p:tav>
                                      </p:tavLst>
                                    </p:anim>
                                    <p:anim calcmode="lin" valueType="num">
                                      <p:cBhvr>
                                        <p:cTn id="8" dur="1000" fill="hold"/>
                                        <p:tgtEl>
                                          <p:spTgt spid="224258"/>
                                        </p:tgtEl>
                                        <p:attrNameLst>
                                          <p:attrName>ppt_h</p:attrName>
                                        </p:attrNameLst>
                                      </p:cBhvr>
                                      <p:tavLst>
                                        <p:tav tm="0">
                                          <p:val>
                                            <p:strVal val="#ppt_h"/>
                                          </p:val>
                                        </p:tav>
                                        <p:tav tm="100000">
                                          <p:val>
                                            <p:strVal val="#ppt_h"/>
                                          </p:val>
                                        </p:tav>
                                      </p:tavLst>
                                    </p:anim>
                                    <p:animEffect transition="in" filter="fade">
                                      <p:cBhvr>
                                        <p:cTn id="9" dur="1000"/>
                                        <p:tgtEl>
                                          <p:spTgt spid="22425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lIns="92075" tIns="46038" rIns="92075" bIns="46038" anchor="ctr"/>
          <a:lstStyle/>
          <a:p>
            <a:pPr eaLnBrk="1" hangingPunct="1"/>
            <a:r>
              <a:rPr lang="en-US" b="1" dirty="0" smtClean="0">
                <a:solidFill>
                  <a:srgbClr val="BAFEFE"/>
                </a:solidFill>
                <a:latin typeface="Tempus Sans ITC" pitchFamily="82" charset="0"/>
              </a:rPr>
              <a:t>Moksha</a:t>
            </a:r>
          </a:p>
        </p:txBody>
      </p:sp>
      <p:sp>
        <p:nvSpPr>
          <p:cNvPr id="14339" name="Rectangle 3"/>
          <p:cNvSpPr>
            <a:spLocks noGrp="1" noChangeArrowheads="1"/>
          </p:cNvSpPr>
          <p:nvPr>
            <p:ph type="body" idx="4294967295"/>
          </p:nvPr>
        </p:nvSpPr>
        <p:spPr>
          <a:xfrm>
            <a:off x="1066800" y="1905000"/>
            <a:ext cx="7772400" cy="4572000"/>
          </a:xfrm>
        </p:spPr>
        <p:txBody>
          <a:bodyPr>
            <a:normAutofit lnSpcReduction="10000"/>
          </a:bodyPr>
          <a:lstStyle/>
          <a:p>
            <a:pPr eaLnBrk="1" hangingPunct="1">
              <a:lnSpc>
                <a:spcPct val="90000"/>
              </a:lnSpc>
            </a:pPr>
            <a:r>
              <a:rPr lang="en-US" sz="2800" b="1" dirty="0" smtClean="0">
                <a:solidFill>
                  <a:srgbClr val="BAFEFE"/>
                </a:solidFill>
                <a:latin typeface="Tempus Sans ITC" pitchFamily="82" charset="0"/>
              </a:rPr>
              <a:t>Each time a Hindu soul is born into a better life, it has the opportunity to improve itself further, and get closer to ultimate liberation.</a:t>
            </a:r>
          </a:p>
          <a:p>
            <a:pPr eaLnBrk="1" hangingPunct="1">
              <a:lnSpc>
                <a:spcPct val="90000"/>
              </a:lnSpc>
            </a:pPr>
            <a:r>
              <a:rPr lang="en-US" sz="2800" b="1" dirty="0" smtClean="0">
                <a:solidFill>
                  <a:srgbClr val="BAFEFE"/>
                </a:solidFill>
                <a:latin typeface="Tempus Sans ITC" pitchFamily="82" charset="0"/>
              </a:rPr>
              <a:t>This liberation is called Moksha.</a:t>
            </a:r>
          </a:p>
          <a:p>
            <a:pPr eaLnBrk="1" hangingPunct="1">
              <a:lnSpc>
                <a:spcPct val="90000"/>
              </a:lnSpc>
            </a:pPr>
            <a:r>
              <a:rPr lang="en-US" sz="2800" b="1" dirty="0" smtClean="0">
                <a:solidFill>
                  <a:srgbClr val="BAFEFE"/>
                </a:solidFill>
                <a:latin typeface="Tempus Sans ITC" pitchFamily="82" charset="0"/>
              </a:rPr>
              <a:t>One attains Moksha when one has "overcome ignorance", and no longer desires anything at all.</a:t>
            </a:r>
          </a:p>
          <a:p>
            <a:pPr eaLnBrk="1" hangingPunct="1">
              <a:lnSpc>
                <a:spcPct val="90000"/>
              </a:lnSpc>
            </a:pPr>
            <a:r>
              <a:rPr lang="en-US" sz="2800" b="1" dirty="0" smtClean="0">
                <a:solidFill>
                  <a:srgbClr val="BAFEFE"/>
                </a:solidFill>
                <a:latin typeface="Tempus Sans ITC" pitchFamily="82" charset="0"/>
              </a:rPr>
              <a:t>The ones who reach this state no longer struggle with  the cycle of life and death.</a:t>
            </a:r>
          </a:p>
          <a:p>
            <a:pPr eaLnBrk="1" hangingPunct="1">
              <a:lnSpc>
                <a:spcPct val="90000"/>
              </a:lnSpc>
            </a:pPr>
            <a:r>
              <a:rPr lang="en-US" sz="2800" b="1" dirty="0" smtClean="0">
                <a:solidFill>
                  <a:srgbClr val="BAFEFE"/>
                </a:solidFill>
                <a:latin typeface="Tempus Sans ITC" pitchFamily="82" charset="0"/>
              </a:rPr>
              <a:t>The way to get to Moksha is to not create any karma. </a:t>
            </a:r>
          </a:p>
        </p:txBody>
      </p:sp>
    </p:spTree>
    <p:extLst>
      <p:ext uri="{BB962C8B-B14F-4D97-AF65-F5344CB8AC3E}">
        <p14:creationId xmlns:p14="http://schemas.microsoft.com/office/powerpoint/2010/main" val="37344383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ppt_x</p:attrName>
                                        </p:attrNameLst>
                                      </p:cBhvr>
                                      <p:tavLst>
                                        <p:tav tm="0">
                                          <p:val>
                                            <p:strVal val="#ppt_x-.2"/>
                                          </p:val>
                                        </p:tav>
                                        <p:tav tm="100000">
                                          <p:val>
                                            <p:strVal val="#ppt_x"/>
                                          </p:val>
                                        </p:tav>
                                      </p:tavLst>
                                    </p:anim>
                                    <p:anim calcmode="lin" valueType="num">
                                      <p:cBhvr>
                                        <p:cTn id="8" dur="1000" fill="hold"/>
                                        <p:tgtEl>
                                          <p:spTgt spid="14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 calcmode="lin" valueType="num">
                                      <p:cBhvr>
                                        <p:cTn id="14" dur="1000" fill="hold"/>
                                        <p:tgtEl>
                                          <p:spTgt spid="14339">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1433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33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4339">
                                            <p:txEl>
                                              <p:pRg st="1" end="1"/>
                                            </p:txEl>
                                          </p:spTgt>
                                        </p:tgtEl>
                                        <p:attrNameLst>
                                          <p:attrName>style.visibility</p:attrName>
                                        </p:attrNameLst>
                                      </p:cBhvr>
                                      <p:to>
                                        <p:strVal val="visible"/>
                                      </p:to>
                                    </p:set>
                                    <p:anim calcmode="lin" valueType="num">
                                      <p:cBhvr>
                                        <p:cTn id="21" dur="1000" fill="hold"/>
                                        <p:tgtEl>
                                          <p:spTgt spid="14339">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1433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33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4339">
                                            <p:txEl>
                                              <p:pRg st="2" end="2"/>
                                            </p:txEl>
                                          </p:spTgt>
                                        </p:tgtEl>
                                        <p:attrNameLst>
                                          <p:attrName>style.visibility</p:attrName>
                                        </p:attrNameLst>
                                      </p:cBhvr>
                                      <p:to>
                                        <p:strVal val="visible"/>
                                      </p:to>
                                    </p:set>
                                    <p:anim calcmode="lin" valueType="num">
                                      <p:cBhvr>
                                        <p:cTn id="28" dur="1000" fill="hold"/>
                                        <p:tgtEl>
                                          <p:spTgt spid="14339">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1433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433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4339">
                                            <p:txEl>
                                              <p:pRg st="3" end="3"/>
                                            </p:txEl>
                                          </p:spTgt>
                                        </p:tgtEl>
                                        <p:attrNameLst>
                                          <p:attrName>style.visibility</p:attrName>
                                        </p:attrNameLst>
                                      </p:cBhvr>
                                      <p:to>
                                        <p:strVal val="visible"/>
                                      </p:to>
                                    </p:set>
                                    <p:anim calcmode="lin" valueType="num">
                                      <p:cBhvr>
                                        <p:cTn id="35" dur="1000" fill="hold"/>
                                        <p:tgtEl>
                                          <p:spTgt spid="14339">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1433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4339">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4339">
                                            <p:txEl>
                                              <p:pRg st="4" end="4"/>
                                            </p:txEl>
                                          </p:spTgt>
                                        </p:tgtEl>
                                        <p:attrNameLst>
                                          <p:attrName>style.visibility</p:attrName>
                                        </p:attrNameLst>
                                      </p:cBhvr>
                                      <p:to>
                                        <p:strVal val="visible"/>
                                      </p:to>
                                    </p:set>
                                    <p:anim calcmode="lin" valueType="num">
                                      <p:cBhvr>
                                        <p:cTn id="42" dur="1000" fill="hold"/>
                                        <p:tgtEl>
                                          <p:spTgt spid="14339">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1433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upload.wikimedia.org/wikipedia/commons/4/40/MacedonEmpire.jpg"/>
          <p:cNvPicPr>
            <a:picLocks noChangeAspect="1" noChangeArrowheads="1"/>
          </p:cNvPicPr>
          <p:nvPr/>
        </p:nvPicPr>
        <p:blipFill rotWithShape="1">
          <a:blip r:embed="rId2">
            <a:extLst>
              <a:ext uri="{28A0092B-C50C-407E-A947-70E740481C1C}">
                <a14:useLocalDpi xmlns:a14="http://schemas.microsoft.com/office/drawing/2010/main" val="0"/>
              </a:ext>
            </a:extLst>
          </a:blip>
          <a:srcRect l="16668" t="14816" r="39589" b="16221"/>
          <a:stretch/>
        </p:blipFill>
        <p:spPr bwMode="auto">
          <a:xfrm>
            <a:off x="19050" y="0"/>
            <a:ext cx="9124950" cy="69125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876800" y="1582341"/>
            <a:ext cx="3838575" cy="184665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200" b="1" dirty="0" smtClean="0">
                <a:solidFill>
                  <a:schemeClr val="tx1">
                    <a:lumMod val="20000"/>
                    <a:lumOff val="80000"/>
                  </a:schemeClr>
                </a:solidFill>
              </a:rPr>
              <a:t>Tarsus</a:t>
            </a:r>
            <a:endParaRPr lang="en-US" sz="2800" b="1" dirty="0" smtClean="0">
              <a:solidFill>
                <a:schemeClr val="tx1">
                  <a:lumMod val="20000"/>
                  <a:lumOff val="80000"/>
                </a:schemeClr>
              </a:solidFill>
            </a:endParaRPr>
          </a:p>
          <a:p>
            <a:r>
              <a:rPr lang="en-US" sz="1000" b="1" dirty="0" smtClean="0">
                <a:solidFill>
                  <a:schemeClr val="tx1">
                    <a:lumMod val="20000"/>
                    <a:lumOff val="80000"/>
                  </a:schemeClr>
                </a:solidFill>
              </a:rPr>
              <a:t> </a:t>
            </a:r>
            <a:endParaRPr lang="en-US" sz="1050" b="1" dirty="0" smtClean="0">
              <a:solidFill>
                <a:schemeClr val="tx1">
                  <a:lumMod val="20000"/>
                  <a:lumOff val="80000"/>
                </a:schemeClr>
              </a:solidFill>
            </a:endParaRPr>
          </a:p>
          <a:p>
            <a:pPr marL="0" lvl="1"/>
            <a:r>
              <a:rPr lang="en-US" sz="2400" b="1" i="1" dirty="0" smtClean="0">
                <a:solidFill>
                  <a:schemeClr val="tx1">
                    <a:lumMod val="20000"/>
                    <a:lumOff val="80000"/>
                  </a:schemeClr>
                </a:solidFill>
              </a:rPr>
              <a:t>The Apostle Paul was born here and raised as a Hellenized Jew.</a:t>
            </a:r>
          </a:p>
        </p:txBody>
      </p:sp>
      <p:pic>
        <p:nvPicPr>
          <p:cNvPr id="224259" name="Picture 3"/>
          <p:cNvPicPr>
            <a:picLocks noChangeAspect="1" noChangeArrowheads="1"/>
          </p:cNvPicPr>
          <p:nvPr/>
        </p:nvPicPr>
        <p:blipFill>
          <a:blip r:embed="rId3" cstate="print"/>
          <a:srcRect/>
          <a:stretch>
            <a:fillRect/>
          </a:stretch>
        </p:blipFill>
        <p:spPr bwMode="auto">
          <a:xfrm>
            <a:off x="7086601" y="230842"/>
            <a:ext cx="1498172" cy="1902758"/>
          </a:xfrm>
          <a:prstGeom prst="rect">
            <a:avLst/>
          </a:prstGeom>
          <a:noFill/>
          <a:ln w="9525">
            <a:noFill/>
            <a:miter lim="800000"/>
            <a:headEnd/>
            <a:tailEnd/>
          </a:ln>
        </p:spPr>
      </p:pic>
      <p:sp>
        <p:nvSpPr>
          <p:cNvPr id="12" name="TextBox 11"/>
          <p:cNvSpPr txBox="1"/>
          <p:nvPr/>
        </p:nvSpPr>
        <p:spPr>
          <a:xfrm>
            <a:off x="4572000" y="4724400"/>
            <a:ext cx="4572000" cy="21336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600" b="1" dirty="0" smtClean="0">
                <a:solidFill>
                  <a:schemeClr val="bg1"/>
                </a:solidFill>
              </a:rPr>
              <a:t>Although native Judeans rebelled against Alexander’s heirs, Jews of the </a:t>
            </a:r>
            <a:r>
              <a:rPr lang="en-US" sz="2600" b="1" i="1" dirty="0" smtClean="0">
                <a:solidFill>
                  <a:schemeClr val="bg1"/>
                </a:solidFill>
              </a:rPr>
              <a:t>Diaspora </a:t>
            </a:r>
            <a:r>
              <a:rPr lang="en-US" sz="2600" b="1" dirty="0" smtClean="0">
                <a:solidFill>
                  <a:schemeClr val="bg1"/>
                </a:solidFill>
              </a:rPr>
              <a:t>embraced Hellenism.</a:t>
            </a:r>
            <a:endParaRPr lang="en-US" sz="2600" b="1" dirty="0">
              <a:solidFill>
                <a:schemeClr val="bg1"/>
              </a:solidFill>
            </a:endParaRPr>
          </a:p>
        </p:txBody>
      </p:sp>
      <p:sp>
        <p:nvSpPr>
          <p:cNvPr id="11" name="Donut 10"/>
          <p:cNvSpPr/>
          <p:nvPr/>
        </p:nvSpPr>
        <p:spPr>
          <a:xfrm>
            <a:off x="3352800" y="3124200"/>
            <a:ext cx="1066800" cy="609600"/>
          </a:xfrm>
          <a:prstGeom prst="donut">
            <a:avLst>
              <a:gd name="adj" fmla="val 19156"/>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5" name="Title 3"/>
          <p:cNvSpPr>
            <a:spLocks noGrp="1"/>
          </p:cNvSpPr>
          <p:nvPr>
            <p:ph type="title"/>
          </p:nvPr>
        </p:nvSpPr>
        <p:spPr>
          <a:xfrm>
            <a:off x="0" y="76200"/>
            <a:ext cx="5181600" cy="1600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rPr>
              <a:t>Hellenistic</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rPr>
              <a:t> </a:t>
            </a: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rPr>
              <a:t>Judaism</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4400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Top)">
                                      <p:cBhvr>
                                        <p:cTn id="12" dur="500"/>
                                        <p:tgtEl>
                                          <p:spTgt spid="9"/>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224259"/>
                                        </p:tgtEl>
                                        <p:attrNameLst>
                                          <p:attrName>style.visibility</p:attrName>
                                        </p:attrNameLst>
                                      </p:cBhvr>
                                      <p:to>
                                        <p:strVal val="visible"/>
                                      </p:to>
                                    </p:set>
                                    <p:animEffect transition="in" filter="slide(fromBottom)">
                                      <p:cBhvr>
                                        <p:cTn id="16" dur="500"/>
                                        <p:tgtEl>
                                          <p:spTgt spid="224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f/f9/Faravahar-Gold.svg/1000px-Faravahar-Gol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97" y="1447800"/>
            <a:ext cx="8717796"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1250"/>
            <a:ext cx="9144001" cy="144655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8800" dirty="0" smtClean="0">
                <a:solidFill>
                  <a:schemeClr val="tx2"/>
                </a:solidFill>
                <a:latin typeface="UnZialish" pitchFamily="2" charset="0"/>
                <a:cs typeface="Apple Chancery"/>
              </a:rPr>
              <a:t>Zoroastrianism</a:t>
            </a:r>
            <a:endParaRPr lang="en-US" sz="8800" dirty="0">
              <a:solidFill>
                <a:schemeClr val="tx2"/>
              </a:solidFill>
              <a:latin typeface="UnZialish" pitchFamily="2" charset="0"/>
              <a:cs typeface="Apple Chancery"/>
            </a:endParaRPr>
          </a:p>
        </p:txBody>
      </p:sp>
      <p:sp>
        <p:nvSpPr>
          <p:cNvPr id="3" name="Content Placeholder 2"/>
          <p:cNvSpPr>
            <a:spLocks noGrp="1"/>
          </p:cNvSpPr>
          <p:nvPr>
            <p:ph idx="1"/>
          </p:nvPr>
        </p:nvSpPr>
        <p:spPr>
          <a:xfrm>
            <a:off x="-1" y="5791200"/>
            <a:ext cx="9117724" cy="609600"/>
          </a:xfrm>
        </p:spPr>
        <p:txBody>
          <a:bodyPr>
            <a:normAutofit/>
          </a:bodyPr>
          <a:lstStyle/>
          <a:p>
            <a:pPr marL="0" indent="0" algn="ctr">
              <a:buNone/>
            </a:pPr>
            <a:r>
              <a:rPr lang="en-US" b="1" i="1" dirty="0" smtClean="0">
                <a:solidFill>
                  <a:schemeClr val="accent3">
                    <a:lumMod val="25000"/>
                  </a:schemeClr>
                </a:solidFill>
                <a:latin typeface="Gill Sans MT" pitchFamily="34" charset="0"/>
              </a:rPr>
              <a:t>The Religion of Ancient Persia</a:t>
            </a:r>
            <a:endParaRPr lang="en-US" b="1" i="1" dirty="0">
              <a:solidFill>
                <a:schemeClr val="accent3">
                  <a:lumMod val="25000"/>
                </a:schemeClr>
              </a:solidFill>
              <a:latin typeface="Gill Sans MT" pitchFamily="34" charset="0"/>
            </a:endParaRPr>
          </a:p>
        </p:txBody>
      </p:sp>
    </p:spTree>
    <p:extLst>
      <p:ext uri="{BB962C8B-B14F-4D97-AF65-F5344CB8AC3E}">
        <p14:creationId xmlns:p14="http://schemas.microsoft.com/office/powerpoint/2010/main" val="3663036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 y="111204"/>
            <a:ext cx="5334001" cy="1200329"/>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7200" dirty="0" smtClean="0">
                <a:solidFill>
                  <a:schemeClr val="tx2"/>
                </a:solidFill>
                <a:latin typeface="UnZialish" pitchFamily="2" charset="0"/>
                <a:cs typeface="Apple Chancery"/>
              </a:rPr>
              <a:t>Zoroaster</a:t>
            </a:r>
            <a:endParaRPr lang="en-US" sz="7200" dirty="0">
              <a:solidFill>
                <a:schemeClr val="tx2"/>
              </a:solidFill>
              <a:latin typeface="UnZialish" pitchFamily="2" charset="0"/>
              <a:cs typeface="Apple Chancery"/>
            </a:endParaRPr>
          </a:p>
        </p:txBody>
      </p:sp>
      <p:sp>
        <p:nvSpPr>
          <p:cNvPr id="12" name="Content Placeholder 2"/>
          <p:cNvSpPr>
            <a:spLocks noGrp="1"/>
          </p:cNvSpPr>
          <p:nvPr>
            <p:ph idx="1"/>
          </p:nvPr>
        </p:nvSpPr>
        <p:spPr>
          <a:xfrm>
            <a:off x="-1" y="1219200"/>
            <a:ext cx="5334001" cy="609600"/>
          </a:xfrm>
        </p:spPr>
        <p:txBody>
          <a:bodyPr>
            <a:normAutofit/>
          </a:bodyPr>
          <a:lstStyle/>
          <a:p>
            <a:pPr marL="0" indent="0" algn="ctr">
              <a:buNone/>
            </a:pPr>
            <a:r>
              <a:rPr lang="en-US" sz="3000" b="1" i="1" dirty="0" smtClean="0">
                <a:latin typeface="Gill Sans MT" pitchFamily="34" charset="0"/>
              </a:rPr>
              <a:t>(aka, Zarathustra)</a:t>
            </a:r>
            <a:endParaRPr lang="en-US" sz="3000" b="1" i="1" dirty="0">
              <a:latin typeface="Gill Sans MT" pitchFamily="34" charset="0"/>
            </a:endParaRPr>
          </a:p>
        </p:txBody>
      </p:sp>
      <p:pic>
        <p:nvPicPr>
          <p:cNvPr id="9218" name="Picture 2" descr="http://upload.wikimedia.org/wikipedia/commons/9/94/Sanzio_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026" t="30349" r="7210" b="3344"/>
          <a:stretch/>
        </p:blipFill>
        <p:spPr bwMode="auto">
          <a:xfrm>
            <a:off x="5334000" y="34103"/>
            <a:ext cx="3825766" cy="621429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6211669"/>
            <a:ext cx="3825766" cy="538609"/>
          </a:xfrm>
          <a:prstGeom prst="rect">
            <a:avLst/>
          </a:prstGeom>
          <a:gradFill>
            <a:gsLst>
              <a:gs pos="0">
                <a:schemeClr val="dk1">
                  <a:shade val="51000"/>
                  <a:satMod val="130000"/>
                  <a:alpha val="25000"/>
                </a:schemeClr>
              </a:gs>
              <a:gs pos="80000">
                <a:schemeClr val="dk1">
                  <a:shade val="93000"/>
                  <a:satMod val="130000"/>
                  <a:alpha val="25000"/>
                </a:schemeClr>
              </a:gs>
              <a:gs pos="100000">
                <a:schemeClr val="dk1">
                  <a:shade val="94000"/>
                  <a:satMod val="135000"/>
                  <a:alpha val="25000"/>
                </a:schemeClr>
              </a:gs>
            </a:gsLst>
          </a:gradFill>
          <a:effectLst>
            <a:outerShdw blurRad="40000" dist="23000" dir="5400000" rotWithShape="0">
              <a:srgbClr val="000000">
                <a:alpha val="35000"/>
              </a:srgbClr>
            </a:outerShdw>
            <a:softEdge rad="38100"/>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450" b="1" dirty="0" smtClean="0"/>
              <a:t>Zoroaster holding a star-studded globe in Raphael’s painting, </a:t>
            </a:r>
            <a:r>
              <a:rPr lang="en-US" sz="1450" b="1" i="1" dirty="0" smtClean="0"/>
              <a:t>The School of Athens</a:t>
            </a:r>
            <a:endParaRPr lang="en-US" sz="1450" b="1" dirty="0"/>
          </a:p>
        </p:txBody>
      </p:sp>
      <p:sp>
        <p:nvSpPr>
          <p:cNvPr id="3" name="TextBox 2"/>
          <p:cNvSpPr txBox="1"/>
          <p:nvPr/>
        </p:nvSpPr>
        <p:spPr>
          <a:xfrm>
            <a:off x="-1" y="2209800"/>
            <a:ext cx="5334001" cy="3908762"/>
          </a:xfrm>
          <a:prstGeom prst="rect">
            <a:avLst/>
          </a:prstGeom>
          <a:noFill/>
        </p:spPr>
        <p:txBody>
          <a:bodyPr wrap="square" rtlCol="0">
            <a:spAutoFit/>
          </a:bodyPr>
          <a:lstStyle/>
          <a:p>
            <a:pPr algn="ctr"/>
            <a:r>
              <a:rPr lang="en-US" sz="7200" i="1" dirty="0" smtClean="0">
                <a:solidFill>
                  <a:schemeClr val="accent3">
                    <a:lumMod val="25000"/>
                  </a:schemeClr>
                </a:solidFill>
                <a:latin typeface="Gill Sans MT" pitchFamily="34" charset="0"/>
              </a:rPr>
              <a:t>Founder </a:t>
            </a:r>
            <a:br>
              <a:rPr lang="en-US" sz="7200" i="1" dirty="0" smtClean="0">
                <a:solidFill>
                  <a:schemeClr val="accent3">
                    <a:lumMod val="25000"/>
                  </a:schemeClr>
                </a:solidFill>
                <a:latin typeface="Gill Sans MT" pitchFamily="34" charset="0"/>
              </a:rPr>
            </a:br>
            <a:r>
              <a:rPr lang="en-US" sz="7200" i="1" dirty="0" smtClean="0">
                <a:solidFill>
                  <a:schemeClr val="accent3">
                    <a:lumMod val="25000"/>
                  </a:schemeClr>
                </a:solidFill>
                <a:latin typeface="Gill Sans MT" pitchFamily="34" charset="0"/>
              </a:rPr>
              <a:t>&amp;</a:t>
            </a:r>
            <a:br>
              <a:rPr lang="en-US" sz="7200" i="1" dirty="0" smtClean="0">
                <a:solidFill>
                  <a:schemeClr val="accent3">
                    <a:lumMod val="25000"/>
                  </a:schemeClr>
                </a:solidFill>
                <a:latin typeface="Gill Sans MT" pitchFamily="34" charset="0"/>
              </a:rPr>
            </a:br>
            <a:r>
              <a:rPr lang="en-US" sz="7200" i="1" dirty="0" smtClean="0">
                <a:solidFill>
                  <a:schemeClr val="accent3">
                    <a:lumMod val="25000"/>
                  </a:schemeClr>
                </a:solidFill>
                <a:latin typeface="Gill Sans MT" pitchFamily="34" charset="0"/>
              </a:rPr>
              <a:t>Prophet</a:t>
            </a:r>
            <a:br>
              <a:rPr lang="en-US" sz="7200" i="1" dirty="0" smtClean="0">
                <a:solidFill>
                  <a:schemeClr val="accent3">
                    <a:lumMod val="25000"/>
                  </a:schemeClr>
                </a:solidFill>
                <a:latin typeface="Gill Sans MT" pitchFamily="34" charset="0"/>
              </a:rPr>
            </a:br>
            <a:r>
              <a:rPr lang="en-US" sz="3200" i="1" dirty="0" smtClean="0">
                <a:solidFill>
                  <a:schemeClr val="accent3">
                    <a:lumMod val="25000"/>
                  </a:schemeClr>
                </a:solidFill>
                <a:latin typeface="Gill Sans MT" pitchFamily="34" charset="0"/>
              </a:rPr>
              <a:t>of Zoroastrianism</a:t>
            </a:r>
            <a:endParaRPr lang="en-US" sz="3200" i="1" dirty="0">
              <a:solidFill>
                <a:schemeClr val="accent3">
                  <a:lumMod val="25000"/>
                </a:schemeClr>
              </a:solidFill>
              <a:latin typeface="Gill Sans MT" pitchFamily="34" charset="0"/>
            </a:endParaRPr>
          </a:p>
        </p:txBody>
      </p:sp>
    </p:spTree>
    <p:extLst>
      <p:ext uri="{BB962C8B-B14F-4D97-AF65-F5344CB8AC3E}">
        <p14:creationId xmlns:p14="http://schemas.microsoft.com/office/powerpoint/2010/main" val="2538859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upload.wikimedia.org/wikipedia/commons/9/96/Naqsh_i_Rustam._Investiture_d%27Ardashir_1.jpg"/>
          <p:cNvPicPr>
            <a:picLocks noChangeAspect="1" noChangeArrowheads="1"/>
          </p:cNvPicPr>
          <p:nvPr/>
        </p:nvPicPr>
        <p:blipFill rotWithShape="1">
          <a:blip r:embed="rId2">
            <a:extLst>
              <a:ext uri="{28A0092B-C50C-407E-A947-70E740481C1C}">
                <a14:useLocalDpi xmlns:a14="http://schemas.microsoft.com/office/drawing/2010/main" val="0"/>
              </a:ext>
            </a:extLst>
          </a:blip>
          <a:srcRect l="39451" t="4943" r="2607"/>
          <a:stretch/>
        </p:blipFill>
        <p:spPr bwMode="auto">
          <a:xfrm>
            <a:off x="2057399" y="1371600"/>
            <a:ext cx="5029200" cy="544107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 y="77450"/>
            <a:ext cx="9144001" cy="144655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8800" dirty="0" smtClean="0">
                <a:solidFill>
                  <a:schemeClr val="tx2"/>
                </a:solidFill>
                <a:latin typeface="UnZialish" pitchFamily="2" charset="0"/>
                <a:cs typeface="Apple Chancery"/>
              </a:rPr>
              <a:t>Ahura Mazda</a:t>
            </a:r>
            <a:endParaRPr lang="en-US" sz="8800" dirty="0">
              <a:solidFill>
                <a:schemeClr val="tx2"/>
              </a:solidFill>
              <a:latin typeface="UnZialish" pitchFamily="2" charset="0"/>
              <a:cs typeface="Apple Chancery"/>
            </a:endParaRPr>
          </a:p>
        </p:txBody>
      </p:sp>
      <p:sp>
        <p:nvSpPr>
          <p:cNvPr id="2" name="Rectangle 1"/>
          <p:cNvSpPr/>
          <p:nvPr/>
        </p:nvSpPr>
        <p:spPr>
          <a:xfrm>
            <a:off x="4724595" y="6248400"/>
            <a:ext cx="2133405" cy="307777"/>
          </a:xfrm>
          <a:prstGeom prst="rect">
            <a:avLst/>
          </a:prstGeom>
        </p:spPr>
        <p:txBody>
          <a:bodyPr wrap="none">
            <a:spAutoFit/>
          </a:bodyPr>
          <a:lstStyle/>
          <a:p>
            <a:r>
              <a:rPr lang="en-US" sz="1400" b="1" dirty="0" smtClean="0">
                <a:solidFill>
                  <a:schemeClr val="bg1"/>
                </a:solidFill>
                <a:effectLst>
                  <a:glow rad="101600">
                    <a:srgbClr val="F6EADA"/>
                  </a:glow>
                </a:effectLst>
              </a:rPr>
              <a:t>Photo Credit:  Ginolerhino</a:t>
            </a:r>
            <a:endParaRPr lang="en-US" sz="1400" b="1" dirty="0">
              <a:solidFill>
                <a:schemeClr val="bg1"/>
              </a:solidFill>
              <a:effectLst>
                <a:glow rad="101600">
                  <a:srgbClr val="F6EADA"/>
                </a:glow>
              </a:effectLst>
            </a:endParaRPr>
          </a:p>
        </p:txBody>
      </p:sp>
      <p:sp>
        <p:nvSpPr>
          <p:cNvPr id="3" name="TextBox 2"/>
          <p:cNvSpPr txBox="1"/>
          <p:nvPr/>
        </p:nvSpPr>
        <p:spPr>
          <a:xfrm>
            <a:off x="554875" y="1673423"/>
            <a:ext cx="1121525" cy="4879777"/>
          </a:xfrm>
          <a:prstGeom prst="rect">
            <a:avLst/>
          </a:prstGeom>
          <a:noFill/>
        </p:spPr>
        <p:txBody>
          <a:bodyPr vert="wordArtVert" wrap="square" rtlCol="0">
            <a:spAutoFit/>
          </a:bodyPr>
          <a:lstStyle/>
          <a:p>
            <a:r>
              <a:rPr lang="en-US" sz="5400" b="1" dirty="0" smtClean="0">
                <a:solidFill>
                  <a:schemeClr val="bg1"/>
                </a:solidFill>
                <a:effectLst>
                  <a:glow rad="228600">
                    <a:srgbClr val="FFE6C1"/>
                  </a:glow>
                </a:effectLst>
                <a:latin typeface="Gill Sans MT" pitchFamily="34" charset="0"/>
              </a:rPr>
              <a:t>LIGHT</a:t>
            </a:r>
            <a:endParaRPr lang="en-US" sz="5400" b="1" dirty="0">
              <a:solidFill>
                <a:schemeClr val="bg1"/>
              </a:solidFill>
              <a:effectLst>
                <a:glow rad="228600">
                  <a:srgbClr val="FFE6C1"/>
                </a:glow>
              </a:effectLst>
              <a:latin typeface="Gill Sans MT" pitchFamily="34" charset="0"/>
            </a:endParaRPr>
          </a:p>
        </p:txBody>
      </p:sp>
      <p:sp>
        <p:nvSpPr>
          <p:cNvPr id="12" name="TextBox 11"/>
          <p:cNvSpPr txBox="1"/>
          <p:nvPr/>
        </p:nvSpPr>
        <p:spPr>
          <a:xfrm>
            <a:off x="7593142" y="1524000"/>
            <a:ext cx="1017458" cy="5181600"/>
          </a:xfrm>
          <a:prstGeom prst="rect">
            <a:avLst/>
          </a:prstGeom>
          <a:noFill/>
        </p:spPr>
        <p:txBody>
          <a:bodyPr vert="wordArtVert" wrap="square" rtlCol="0">
            <a:spAutoFit/>
          </a:bodyPr>
          <a:lstStyle/>
          <a:p>
            <a:r>
              <a:rPr lang="en-US" sz="4800" b="1" dirty="0" smtClean="0">
                <a:solidFill>
                  <a:schemeClr val="tx2">
                    <a:lumMod val="25000"/>
                  </a:schemeClr>
                </a:solidFill>
                <a:effectLst>
                  <a:glow rad="228600">
                    <a:schemeClr val="accent6">
                      <a:satMod val="175000"/>
                      <a:alpha val="40000"/>
                    </a:schemeClr>
                  </a:glow>
                </a:effectLst>
                <a:latin typeface="Gill Sans MT" pitchFamily="34" charset="0"/>
              </a:rPr>
              <a:t>WISDOM</a:t>
            </a:r>
            <a:endParaRPr lang="en-US" sz="4800" b="1" dirty="0">
              <a:solidFill>
                <a:schemeClr val="tx2">
                  <a:lumMod val="25000"/>
                </a:schemeClr>
              </a:solidFill>
              <a:effectLst>
                <a:glow rad="228600">
                  <a:schemeClr val="accent6">
                    <a:satMod val="175000"/>
                    <a:alpha val="40000"/>
                  </a:schemeClr>
                </a:glow>
              </a:effectLst>
              <a:latin typeface="Gill Sans MT" pitchFamily="34" charset="0"/>
            </a:endParaRPr>
          </a:p>
        </p:txBody>
      </p:sp>
    </p:spTree>
    <p:extLst>
      <p:ext uri="{BB962C8B-B14F-4D97-AF65-F5344CB8AC3E}">
        <p14:creationId xmlns:p14="http://schemas.microsoft.com/office/powerpoint/2010/main" val="1210152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AFEFE"/>
                </a:solidFill>
              </a:rPr>
              <a:t>Zoroastrianism</a:t>
            </a:r>
            <a:endParaRPr lang="en-US" dirty="0">
              <a:solidFill>
                <a:srgbClr val="BAFEFE"/>
              </a:solidFill>
            </a:endParaRPr>
          </a:p>
        </p:txBody>
      </p:sp>
      <p:sp>
        <p:nvSpPr>
          <p:cNvPr id="3" name="Content Placeholder 2"/>
          <p:cNvSpPr>
            <a:spLocks noGrp="1"/>
          </p:cNvSpPr>
          <p:nvPr>
            <p:ph idx="1"/>
          </p:nvPr>
        </p:nvSpPr>
        <p:spPr>
          <a:xfrm>
            <a:off x="228600" y="1600200"/>
            <a:ext cx="8458200" cy="4525963"/>
          </a:xfrm>
        </p:spPr>
        <p:txBody>
          <a:bodyPr/>
          <a:lstStyle/>
          <a:p>
            <a:r>
              <a:rPr lang="en-US" b="1" dirty="0" smtClean="0">
                <a:ln>
                  <a:solidFill>
                    <a:srgbClr val="2E2B41"/>
                  </a:solidFill>
                </a:ln>
                <a:solidFill>
                  <a:srgbClr val="BAFEFE"/>
                </a:solidFill>
              </a:rPr>
              <a:t>Holy </a:t>
            </a:r>
            <a:r>
              <a:rPr lang="en-US" b="1" dirty="0">
                <a:ln>
                  <a:solidFill>
                    <a:srgbClr val="2E2B41"/>
                  </a:solidFill>
                </a:ln>
                <a:solidFill>
                  <a:srgbClr val="BAFEFE"/>
                </a:solidFill>
              </a:rPr>
              <a:t>scripture- </a:t>
            </a:r>
            <a:r>
              <a:rPr lang="en-US" b="1" dirty="0" smtClean="0">
                <a:ln>
                  <a:solidFill>
                    <a:srgbClr val="2E2B41"/>
                  </a:solidFill>
                </a:ln>
                <a:solidFill>
                  <a:srgbClr val="BAFEFE"/>
                </a:solidFill>
              </a:rPr>
              <a:t>‘Gatha’ &amp; ‘</a:t>
            </a:r>
            <a:r>
              <a:rPr lang="en-US" b="1" dirty="0" err="1">
                <a:ln>
                  <a:solidFill>
                    <a:srgbClr val="2E2B41"/>
                  </a:solidFill>
                </a:ln>
                <a:solidFill>
                  <a:srgbClr val="BAFEFE"/>
                </a:solidFill>
              </a:rPr>
              <a:t>A</a:t>
            </a:r>
            <a:r>
              <a:rPr lang="en-US" b="1" dirty="0" err="1" smtClean="0">
                <a:ln>
                  <a:solidFill>
                    <a:srgbClr val="2E2B41"/>
                  </a:solidFill>
                </a:ln>
                <a:solidFill>
                  <a:srgbClr val="BAFEFE"/>
                </a:solidFill>
              </a:rPr>
              <a:t>vesta</a:t>
            </a:r>
            <a:r>
              <a:rPr lang="en-US" b="1" dirty="0" smtClean="0">
                <a:ln>
                  <a:solidFill>
                    <a:srgbClr val="2E2B41"/>
                  </a:solidFill>
                </a:ln>
                <a:solidFill>
                  <a:srgbClr val="BAFEFE"/>
                </a:solidFill>
              </a:rPr>
              <a:t>’</a:t>
            </a:r>
          </a:p>
          <a:p>
            <a:r>
              <a:rPr lang="en-US" b="1" dirty="0" smtClean="0">
                <a:ln>
                  <a:solidFill>
                    <a:srgbClr val="2E2B41"/>
                  </a:solidFill>
                </a:ln>
                <a:solidFill>
                  <a:srgbClr val="BAFEFE"/>
                </a:solidFill>
              </a:rPr>
              <a:t>Temples are called </a:t>
            </a:r>
            <a:r>
              <a:rPr lang="en-US" b="1" dirty="0" err="1" smtClean="0">
                <a:ln>
                  <a:solidFill>
                    <a:srgbClr val="2E2B41"/>
                  </a:solidFill>
                </a:ln>
                <a:solidFill>
                  <a:srgbClr val="BAFEFE"/>
                </a:solidFill>
              </a:rPr>
              <a:t>Atash</a:t>
            </a:r>
            <a:r>
              <a:rPr lang="en-US" b="1" dirty="0" smtClean="0">
                <a:ln>
                  <a:solidFill>
                    <a:srgbClr val="2E2B41"/>
                  </a:solidFill>
                </a:ln>
                <a:solidFill>
                  <a:srgbClr val="BAFEFE"/>
                </a:solidFill>
              </a:rPr>
              <a:t> </a:t>
            </a:r>
            <a:r>
              <a:rPr lang="en-US" b="1" dirty="0" err="1" smtClean="0">
                <a:ln>
                  <a:solidFill>
                    <a:srgbClr val="2E2B41"/>
                  </a:solidFill>
                </a:ln>
                <a:solidFill>
                  <a:srgbClr val="BAFEFE"/>
                </a:solidFill>
              </a:rPr>
              <a:t>Behram</a:t>
            </a:r>
            <a:r>
              <a:rPr lang="en-US" b="1" dirty="0" smtClean="0">
                <a:ln>
                  <a:solidFill>
                    <a:srgbClr val="2E2B41"/>
                  </a:solidFill>
                </a:ln>
                <a:solidFill>
                  <a:srgbClr val="BAFEFE"/>
                </a:solidFill>
              </a:rPr>
              <a:t>, aka Fire Temple</a:t>
            </a:r>
          </a:p>
          <a:p>
            <a:endParaRPr lang="en-US" b="1" dirty="0">
              <a:ln>
                <a:solidFill>
                  <a:srgbClr val="2E2B41"/>
                </a:solidFill>
              </a:ln>
              <a:solidFill>
                <a:srgbClr val="BAFEFE"/>
              </a:solidFill>
            </a:endParaRPr>
          </a:p>
          <a:p>
            <a:r>
              <a:rPr lang="en-US" b="1" dirty="0" smtClean="0">
                <a:ln>
                  <a:solidFill>
                    <a:srgbClr val="2E2B41"/>
                  </a:solidFill>
                </a:ln>
                <a:solidFill>
                  <a:srgbClr val="BAFEFE"/>
                </a:solidFill>
              </a:rPr>
              <a:t>648 BCE </a:t>
            </a:r>
            <a:r>
              <a:rPr lang="en-US" b="1" dirty="0" err="1" smtClean="0">
                <a:ln>
                  <a:solidFill>
                    <a:srgbClr val="2E2B41"/>
                  </a:solidFill>
                </a:ln>
                <a:solidFill>
                  <a:srgbClr val="BAFEFE"/>
                </a:solidFill>
              </a:rPr>
              <a:t>Achaemendid</a:t>
            </a:r>
            <a:r>
              <a:rPr lang="en-US" b="1" dirty="0" smtClean="0">
                <a:ln>
                  <a:solidFill>
                    <a:srgbClr val="2E2B41"/>
                  </a:solidFill>
                </a:ln>
                <a:solidFill>
                  <a:srgbClr val="BAFEFE"/>
                </a:solidFill>
              </a:rPr>
              <a:t> Empire or First Persian Empire (Cyrus the Great) established Zoroastrianism as the state religion </a:t>
            </a:r>
            <a:endParaRPr lang="en-US" b="1" dirty="0">
              <a:ln>
                <a:solidFill>
                  <a:srgbClr val="2E2B41"/>
                </a:solidFill>
              </a:ln>
              <a:solidFill>
                <a:schemeClr val="accent3">
                  <a:lumMod val="25000"/>
                </a:schemeClr>
              </a:solidFill>
            </a:endParaRPr>
          </a:p>
        </p:txBody>
      </p:sp>
    </p:spTree>
    <p:extLst>
      <p:ext uri="{BB962C8B-B14F-4D97-AF65-F5344CB8AC3E}">
        <p14:creationId xmlns:p14="http://schemas.microsoft.com/office/powerpoint/2010/main" val="2616099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Alexander1">
      <a:dk1>
        <a:srgbClr val="331B1B"/>
      </a:dk1>
      <a:lt1>
        <a:srgbClr val="A18472"/>
      </a:lt1>
      <a:dk2>
        <a:srgbClr val="141414"/>
      </a:dk2>
      <a:lt2>
        <a:srgbClr val="EEECE1"/>
      </a:lt2>
      <a:accent1>
        <a:srgbClr val="D9CDC6"/>
      </a:accent1>
      <a:accent2>
        <a:srgbClr val="ECE6E2"/>
      </a:accent2>
      <a:accent3>
        <a:srgbClr val="D9CDC6"/>
      </a:accent3>
      <a:accent4>
        <a:srgbClr val="A18472"/>
      </a:accent4>
      <a:accent5>
        <a:srgbClr val="A18472"/>
      </a:accent5>
      <a:accent6>
        <a:srgbClr val="A18472"/>
      </a:accent6>
      <a:hlink>
        <a:srgbClr val="EEECE1"/>
      </a:hlink>
      <a:folHlink>
        <a:srgbClr val="705C50"/>
      </a:folHlink>
    </a:clrScheme>
    <a:fontScheme name="Capitalis Soin">
      <a:majorFont>
        <a:latin typeface="CapitalisTypOasis"/>
        <a:ea typeface=""/>
        <a:cs typeface=""/>
      </a:majorFont>
      <a:minorFont>
        <a:latin typeface="Soin Sans Pro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16006</TotalTime>
  <Words>1557</Words>
  <Application>Microsoft Office PowerPoint</Application>
  <PresentationFormat>On-screen Show (4:3)</PresentationFormat>
  <Paragraphs>234</Paragraphs>
  <Slides>40</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40</vt:i4>
      </vt:variant>
    </vt:vector>
  </HeadingPairs>
  <TitlesOfParts>
    <vt:vector size="56" baseType="lpstr">
      <vt:lpstr>Arial</vt:lpstr>
      <vt:lpstr>Wingdings</vt:lpstr>
      <vt:lpstr>Gill Sans MT</vt:lpstr>
      <vt:lpstr>Times New Roman</vt:lpstr>
      <vt:lpstr>Verdana</vt:lpstr>
      <vt:lpstr>Apple Chancery</vt:lpstr>
      <vt:lpstr>Matura MT Script Capitals</vt:lpstr>
      <vt:lpstr>Soin Sans Pro Roman</vt:lpstr>
      <vt:lpstr>MS PGothic</vt:lpstr>
      <vt:lpstr>Tempus Sans ITC</vt:lpstr>
      <vt:lpstr>CapitalisTypOasis</vt:lpstr>
      <vt:lpstr>UnZialish</vt:lpstr>
      <vt:lpstr>Tw Cen MT</vt:lpstr>
      <vt:lpstr>Calibri</vt:lpstr>
      <vt:lpstr>Comic Sans MS</vt:lpstr>
      <vt:lpstr>4_Office Theme</vt:lpstr>
      <vt:lpstr>PowerPoint Presentation</vt:lpstr>
      <vt:lpstr>PowerPoint Presentation</vt:lpstr>
      <vt:lpstr>HELLENISM</vt:lpstr>
      <vt:lpstr>LLX The Septuagint</vt:lpstr>
      <vt:lpstr>Hellenistic Judaism</vt:lpstr>
      <vt:lpstr>PowerPoint Presentation</vt:lpstr>
      <vt:lpstr>PowerPoint Presentation</vt:lpstr>
      <vt:lpstr>PowerPoint Presentation</vt:lpstr>
      <vt:lpstr>Zoroastrianism</vt:lpstr>
      <vt:lpstr>The Pillars  of Zoroastrianism</vt:lpstr>
      <vt:lpstr>Zoroastrians?</vt:lpstr>
      <vt:lpstr>Alexander the Great Conquers Persia </vt:lpstr>
      <vt:lpstr>Sassarian Dynasty</vt:lpstr>
      <vt:lpstr>PowerPoint Presentation</vt:lpstr>
      <vt:lpstr>Introduction to Hinduism</vt:lpstr>
      <vt:lpstr>EARLY INDIA</vt:lpstr>
      <vt:lpstr>EARLY INDIA</vt:lpstr>
      <vt:lpstr>EARLY INDIA – Vedic Period</vt:lpstr>
      <vt:lpstr>What is Hinduism? </vt:lpstr>
      <vt:lpstr>How did Hinduism begin?</vt:lpstr>
      <vt:lpstr>Goal of Hinduism</vt:lpstr>
      <vt:lpstr>Reincarnation</vt:lpstr>
      <vt:lpstr>Karma &amp; Dharma</vt:lpstr>
      <vt:lpstr>Four Stages of Life</vt:lpstr>
      <vt:lpstr>What are the Sacred Texts?</vt:lpstr>
      <vt:lpstr>PowerPoint Presentation</vt:lpstr>
      <vt:lpstr>PowerPoint Presentation</vt:lpstr>
      <vt:lpstr>Caste System</vt:lpstr>
      <vt:lpstr>PowerPoint Presentation</vt:lpstr>
      <vt:lpstr>Who is a Hindu?</vt:lpstr>
      <vt:lpstr>The vast majority of Hindus Today live in India and Nepal</vt:lpstr>
      <vt:lpstr>     Brahman:  essence of reality</vt:lpstr>
      <vt:lpstr>THE TWO MOST POPULAR GODS</vt:lpstr>
      <vt:lpstr>PowerPoint Presentation</vt:lpstr>
      <vt:lpstr>Festivals and Holy Days</vt:lpstr>
      <vt:lpstr>The Ganges River</vt:lpstr>
      <vt:lpstr>Banaras - Hindu’s Holy City</vt:lpstr>
      <vt:lpstr>Gandhi:  the Father of India</vt:lpstr>
      <vt:lpstr>Karma and Reincarnation</vt:lpstr>
      <vt:lpstr>Moksha</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Alexander the Great</dc:title>
  <dc:creator>Tom Richey</dc:creator>
  <cp:lastModifiedBy>Trevor Griffin</cp:lastModifiedBy>
  <cp:revision>590</cp:revision>
  <dcterms:created xsi:type="dcterms:W3CDTF">2008-11-18T02:06:49Z</dcterms:created>
  <dcterms:modified xsi:type="dcterms:W3CDTF">2015-11-10T00:24:31Z</dcterms:modified>
</cp:coreProperties>
</file>