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27F11EB-D4D2-4EF6-8616-2BE6AF5A5660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41E1501-4721-45B8-ACCB-5CD1407F283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F11EB-D4D2-4EF6-8616-2BE6AF5A5660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E1501-4721-45B8-ACCB-5CD1407F28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27F11EB-D4D2-4EF6-8616-2BE6AF5A5660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41E1501-4721-45B8-ACCB-5CD1407F28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F11EB-D4D2-4EF6-8616-2BE6AF5A5660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E1501-4721-45B8-ACCB-5CD1407F28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27F11EB-D4D2-4EF6-8616-2BE6AF5A5660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41E1501-4721-45B8-ACCB-5CD1407F283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F11EB-D4D2-4EF6-8616-2BE6AF5A5660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E1501-4721-45B8-ACCB-5CD1407F28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F11EB-D4D2-4EF6-8616-2BE6AF5A5660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E1501-4721-45B8-ACCB-5CD1407F28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F11EB-D4D2-4EF6-8616-2BE6AF5A5660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E1501-4721-45B8-ACCB-5CD1407F28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27F11EB-D4D2-4EF6-8616-2BE6AF5A5660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E1501-4721-45B8-ACCB-5CD1407F28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F11EB-D4D2-4EF6-8616-2BE6AF5A5660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E1501-4721-45B8-ACCB-5CD1407F28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F11EB-D4D2-4EF6-8616-2BE6AF5A5660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E1501-4721-45B8-ACCB-5CD1407F283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27F11EB-D4D2-4EF6-8616-2BE6AF5A5660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41E1501-4721-45B8-ACCB-5CD1407F283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-152400"/>
            <a:ext cx="7924800" cy="2868168"/>
          </a:xfrm>
        </p:spPr>
        <p:txBody>
          <a:bodyPr/>
          <a:lstStyle/>
          <a:p>
            <a:r>
              <a:rPr lang="en-US" sz="8000" dirty="0" smtClean="0"/>
              <a:t>Confucianism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Less of a religion</a:t>
            </a:r>
          </a:p>
          <a:p>
            <a:r>
              <a:rPr lang="en-US" sz="3600" dirty="0" smtClean="0"/>
              <a:t>More of a philosophy and way of life</a:t>
            </a:r>
            <a:endParaRPr lang="en-US" sz="3600" dirty="0"/>
          </a:p>
        </p:txBody>
      </p:sp>
      <p:pic>
        <p:nvPicPr>
          <p:cNvPr id="2050" name="Picture 2" descr="http://imgc.allpostersimages.com/images/P-473-488-90/54/5401/RZQJG00Z/posters/chinese-school-confuci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667000"/>
            <a:ext cx="2895600" cy="386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19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01675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en-US" sz="6000" dirty="0" smtClean="0"/>
              <a:t>Legalism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709035"/>
              </p:ext>
            </p:extLst>
          </p:nvPr>
        </p:nvGraphicFramePr>
        <p:xfrm>
          <a:off x="228600" y="1295400"/>
          <a:ext cx="5105400" cy="5334000"/>
        </p:xfrm>
        <a:graphic>
          <a:graphicData uri="http://schemas.openxmlformats.org/drawingml/2006/table">
            <a:tbl>
              <a:tblPr/>
              <a:tblGrid>
                <a:gridCol w="5105400"/>
              </a:tblGrid>
              <a:tr h="61973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26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 highly efficient and powerful government is the key to social order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Punishments are useful to maintain social order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Thinkers and their ideas should be strictly controlled by the government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251" name="Picture 2" descr="E:\krothe\Desktop\legalis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286000"/>
            <a:ext cx="3597275" cy="40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957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76200"/>
          </a:xfrm>
        </p:spPr>
        <p:txBody>
          <a:bodyPr>
            <a:normAutofit fontScale="90000"/>
          </a:bodyPr>
          <a:lstStyle/>
          <a:p>
            <a:endParaRPr lang="en-US" altLang="en-US" sz="4000" smtClean="0"/>
          </a:p>
        </p:txBody>
      </p:sp>
      <p:sp>
        <p:nvSpPr>
          <p:cNvPr id="11267" name="Rectangle 3"/>
          <p:cNvSpPr>
            <a:spLocks noGrp="1"/>
          </p:cNvSpPr>
          <p:nvPr>
            <p:ph type="body" idx="1"/>
          </p:nvPr>
        </p:nvSpPr>
        <p:spPr>
          <a:xfrm>
            <a:off x="533400" y="374650"/>
            <a:ext cx="8229600" cy="6126163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4800" dirty="0" smtClean="0"/>
              <a:t>Yin and Yang</a:t>
            </a:r>
          </a:p>
          <a:p>
            <a:pPr marL="400050" lvl="1" indent="0">
              <a:buNone/>
            </a:pPr>
            <a:r>
              <a:rPr lang="en-US" altLang="en-US" sz="2400" dirty="0" smtClean="0"/>
              <a:t>Two opposing forces believed to be present in all nature</a:t>
            </a:r>
          </a:p>
          <a:p>
            <a:pPr marL="400050" lvl="1" indent="0">
              <a:buNone/>
            </a:pPr>
            <a:r>
              <a:rPr lang="en-US" altLang="en-US" sz="2400" dirty="0" smtClean="0"/>
              <a:t>For harmony, they must be in balance</a:t>
            </a:r>
          </a:p>
          <a:p>
            <a:pPr marL="609600" indent="-609600">
              <a:buFontTx/>
              <a:buNone/>
            </a:pPr>
            <a:r>
              <a:rPr lang="en-US" altLang="en-US" sz="2400" dirty="0" smtClean="0"/>
              <a:t>			</a:t>
            </a:r>
          </a:p>
          <a:p>
            <a:pPr marL="609600" indent="-609600">
              <a:buFontTx/>
              <a:buNone/>
            </a:pPr>
            <a:r>
              <a:rPr lang="en-US" altLang="en-US" sz="2400" dirty="0" smtClean="0"/>
              <a:t>	a. Yin-earth, female, passive</a:t>
            </a:r>
          </a:p>
          <a:p>
            <a:pPr marL="609600" indent="-609600">
              <a:buFontTx/>
              <a:buNone/>
            </a:pPr>
            <a:r>
              <a:rPr lang="en-US" altLang="en-US" sz="2400" dirty="0" smtClean="0"/>
              <a:t>	b. Yang-heaven, male, active</a:t>
            </a:r>
          </a:p>
        </p:txBody>
      </p:sp>
      <p:pic>
        <p:nvPicPr>
          <p:cNvPr id="11268" name="Picture 4" descr="466px-Yin_ya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276600"/>
            <a:ext cx="3427412" cy="342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306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Origins and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800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Based on the teachings of Confucius (551-479 B.C.E.)</a:t>
            </a:r>
          </a:p>
          <a:p>
            <a:r>
              <a:rPr lang="en-US" dirty="0" smtClean="0"/>
              <a:t>China was in a state of civil </a:t>
            </a:r>
            <a:r>
              <a:rPr lang="en-US" dirty="0"/>
              <a:t>w</a:t>
            </a:r>
            <a:r>
              <a:rPr lang="en-US" dirty="0" smtClean="0"/>
              <a:t>ar</a:t>
            </a:r>
          </a:p>
          <a:p>
            <a:pPr lvl="1"/>
            <a:r>
              <a:rPr lang="en-US" sz="3200" dirty="0" smtClean="0"/>
              <a:t>Mandate of Heaven</a:t>
            </a:r>
          </a:p>
          <a:p>
            <a:pPr lvl="2"/>
            <a:r>
              <a:rPr lang="en-US" sz="2400" dirty="0" smtClean="0"/>
              <a:t>Rulers held power with the support of heavenly </a:t>
            </a:r>
            <a:r>
              <a:rPr lang="en-US" sz="2400" dirty="0" smtClean="0"/>
              <a:t>spirits</a:t>
            </a:r>
            <a:endParaRPr lang="en-US" sz="2400" dirty="0" smtClean="0"/>
          </a:p>
          <a:p>
            <a:pPr lvl="2"/>
            <a:r>
              <a:rPr lang="en-US" sz="2400" dirty="0" smtClean="0"/>
              <a:t>If the ruler governed poorly, heaven withdrew its support and the ruler lost power</a:t>
            </a:r>
            <a:endParaRPr lang="en-US" sz="2400" dirty="0"/>
          </a:p>
        </p:txBody>
      </p:sp>
      <p:pic>
        <p:nvPicPr>
          <p:cNvPr id="1028" name="Picture 4" descr="https://pbs.twimg.com/profile_images/2607849214/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667000"/>
            <a:ext cx="366522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704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160337"/>
            <a:ext cx="7242048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Origins and Development </a:t>
            </a:r>
            <a:r>
              <a:rPr lang="en-US" sz="2200" dirty="0" smtClean="0"/>
              <a:t>(Continued)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575" y="1219200"/>
            <a:ext cx="8150225" cy="5334000"/>
          </a:xfrm>
        </p:spPr>
        <p:txBody>
          <a:bodyPr/>
          <a:lstStyle/>
          <a:p>
            <a:r>
              <a:rPr lang="en-US" dirty="0" smtClean="0"/>
              <a:t>Confucius believed that a revival of traditional Chinese culture would help restore order in society and promote harmony between earth and Heaven. </a:t>
            </a:r>
          </a:p>
          <a:p>
            <a:r>
              <a:rPr lang="en-US" dirty="0" smtClean="0"/>
              <a:t>His Main Goal: Influence government</a:t>
            </a:r>
          </a:p>
          <a:p>
            <a:r>
              <a:rPr lang="en-US" dirty="0" smtClean="0"/>
              <a:t>He failed to win support in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his lifetime but in death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his ideas gained favor </a:t>
            </a:r>
            <a:endParaRPr lang="en-US" dirty="0"/>
          </a:p>
        </p:txBody>
      </p:sp>
      <p:sp>
        <p:nvSpPr>
          <p:cNvPr id="5" name="AutoShape 2" descr="data:image/jpeg;base64,/9j/4AAQSkZJRgABAQAAAQABAAD/2wCEAAkGBxQQEBQUEhQVFRQVFhgVGRgUFRYaFxgYFRUWFhcVFBwYHSggGh8lHBcXJTEiJikrLi4xFx8zODMsNygtLisBCgoKDg0OGxAQGiwlICQsLCwsLC8sLCwsLCwsMCwtLS0sLCwsLCwtLCwsLC0sLCwsLCwsLCwsLCwsLCwsLCwsLP/AABEIAOAA4AMBEQACEQEDEQH/xAAcAAEAAgMBAQEAAAAAAAAAAAAABAUCAwYBBwj/xABMEAACAQMCBAMEBgcDCgMJAAABAgMABBESIQUTMUEGIlEyYXGBFCNCUpGhBzNicrHB0eHw8RUkNDVzdLKztMMWgpIXJTZDRFOEotL/xAAbAQEAAgMBAQAAAAAAAAAAAAAAAwUBAgQGB//EAEQRAAIBAwIDBAYHBQYFBQAAAAABAgMEESExBRJBE1FhcQYUIoGRoTIzscHR4fAVFkJSciM0YoKy8USiwtLiJDU2Y5L/2gAMAwEAAhEDEQA/AORrzp9lFAdNwXwZLdQxyCSKPnsyQq+vMjRh2bOlTpGI33P3fhnspWbnFSbxk83fekcbavKjGm5cu7zj7n3+Gpti8BXBh1lo1lKSSrCSdbJEVVzkDSDllwM/aG43xv6hLG+pzv0so9phU3y9+dfhj7z288CyxxvIZEKraNdA4Pm0DLR+4407/tVn1D/F8vzIv3tWPqdf6v8AxJx/Ry30gW4uojJyzIV0tkKCqgke8t+VPUFnHN8vzM/vXLl5+weM4zzaZ7s8u5Ag8DSusLCSMJJbfSnY6sRphTjABLHzdvun5nYPP0vkZj6WRcX/AGWumFzb9+uNMadHnJleeBJoo55GkQrFGsylQx5iPqxjIBB8vQ+orErFpN83yN6XpVGc4Q7LGWk/a2y8d2vyM7r9H08aqTJEW1wpIqliY+fIsat0w2C2+PQ9aeoP+Y1XpbTbeaTxrjXfuzppn34Fx4AmXmhZEZo7iO3xggEyRwyayewAl36nyn4Vl2D6S+RrD0ti37VLC/qz5fwrqVviTww9kqMZI5VZmj8hOoSISGUhgO4O/u+GYq1o6aTTz0O/hvpBC7nKMocuIuW+dFv0RM4v4HmtowzSwlg0SuiltSmdxHHjK+bzEZx76kdg0tzkp+ldOUmnTaWHh57llJ6aZ9+CRe+AXiure3M8ebgS6G0tgNCAWU/I/lR2OGlzb+H5mI+lLlTlNUfo4/i6POv0e/C95b+GODS28A1mNQYvpcutmBhRh5QwCnUTofp9w+7PFdcEdeSfPjTuz95T3vG416jkoY9/5FoQVZ0bTqRtJ0tqXdVYEHA7MOw715q/spWlXs5POmU/D9I2t6yrQ5kbY7d2MWNOJZjCMsQQVgkmyRpP/wBsjHvzVlZcD9ZoRq9pjOdMZ2bXeu45q192c3Dlzjx/IxkiZYDK2gfWSRBdTFmaN3QhfL35bGtqvAo06UqkqqWM9N8Z/wAXXAjfOU1FQ7uvf7j22t5JDDpC4leVMlj5eVr3Yaeh0/mKxa8B7ejGqqmM+G3zFW/7Objy7eP5GXDrSSbTsqlmnXDM2f8AN5TEx9noSMj3EV0L0afWr/y/mRviX+H5/kabGOSZbcqqZngW49s4RCqltR0b41qBgb57dajl6OyU4xVTdNt42xjx138DZcRXK3y93Xz8DMwuHVML5+WyMGJRllbSrZKgg7HIx6etctXgsqdzCi56Tzh47t9M/eSwvFKnKeNuhtnsnWWFBoYSyvDqVm8rpFJKQ4K9MRMMjviu1+jTysVdOvs/mQLiSx9H5/kLWxkkKDyDW0y+023IkKH7HfGa2/dr/wC3/l/8jH7T/wAHz/IwtbSSQQkKoEyuQdRwugZw3l6kfwNRw9HHJJ9po1n6Pl4m0uI4bXL8/wAjBYmK2x8mq4CMF1NlFdC2pjo6A7dsk1l+jsU1F1ll7Ll38vaC4i2s8m3j+RsubZo9J8jIzPHqRicPGWVlIKjurb7+ya4uI8HdpTVTnys42x97Jre8VaXLjBqqmO0UB8hr2B7wUB9D4Jd28/D7OKS7FsbeaVpCs3KmCss+kwHGWyZEBx2LDrtVtRlB0467eJ894nQuKd7Wapt823s5W8X92C4s/EloIoZvpKkQ2lxCVlf/ADlmd7fQSh3csIWJb1I9TidVqfLnmKqfDrvteR0pZb7tNfHbH2GfEvFFs1lcQc6HI4cNBEsZ1SSRzI0K77sNEfl6+da27SHeiJ2Vylns5fBmc3i23HGEzNCYPo7IJUKsod3RiskikgDEfc4GffUfbx7TlysY+Z2rhdV2brKEuZTw1j+HC1xjO+mdiNb8etkVLU3EJYcO5BkDjkc0Kq6eZ07E5/ntWzqwzy5RBCwulFVezlhPuf2b+/YiG+tYLO9hS9M7GCMDnXCvlwJMx25ONQG3s5Hm+NaucFF+107yWna3NSvBuk1mS/hwty0434qtAjyrPG4ke1YJG2qUCOZXcunVcLk7+mOuBW7rU0s5RBT4bd1J8kacs69GtvMjcf43alZALtP84vIJVa3cPJEqQ26GRxg6MNEdiDtjr0rEqsOsjahYXTk+Wk3hPKafdjw17lvko/0kXNrNFC6yQzXWtlZ4CpLwAOFMpXbX+r2PQlsYFc13KDitdclz6PUbqFWa5GouL3TSb6b/AKwdBNd2EsdvzryGZopYHhmkeMXChZFd1mwBpGFwdQGds+bBrp56bxlopFb3cHLlpyWcprD2fTy8yH4k41bP9EkhuFLQ8QYtqli1CNpWZ3Gk/qjgYP3SM1pVqR9lprdfgddjaVl2sJ05a05dHusSXzRNPElkv7maG4QaVCRMGQ28umFW5Mz4ICiRyQRgjLYPUGD1imriSlNL2VhZWHq8+85attOFGOYvOXnTXovgarto1kl+jGARB8BXlMe/KDsYV5ZBjJ2BBxqJHaqjiHD6F1W7SFWMdNdVv37+RLb3FSlDllFv8C44bxhYRChkjXVcMJAzDKp9HkYMcny+dUGT647128Hr0o2UFKST16r+ZkN5Tk60mk+n2Ih3V0rWRRJICRc3EjK0ihynPndTCNLEs2U09MhtiM1Jc14ytpqE459rd5018d+77DFOD7VNp9PuNlpxRILadiRzondokLDU5eJMaFO5GpiPiDUHCLulGyipySxnr4tm13Sm6zwt8E5r6AX0DLNHy0iudR5iaNc8sLgE59ryPj51Zu7o86jzx2fVdMficyoz5c4fTp5kSx42sjWssroGez0yEezHLJynKyDfljKsPN0xio5XVBVo+2tpdV/hNlSnyP2XuunmajdJzLcalKwpbo0gP1epH82ljsQNt+m/qDiuu7mjK+oYktObOuiytNToo05qhPKeuDdecSiaa2lMitybyU4RgcRvbzxhyi9Rl08+MgE74Jzayu7dYzNfFHKqNR7RfwN1lxCKOaFTLGQpunLhxyxzZdaKWO2og9PcfdnPrdDPLzxz5ox2NTGeV/AcC43EkdvE7IByXYsWUBHVlUI2T5WYOxA9Eao6N1RUIpzWy6rwNp0p8zeHv3EGK6Qpw082DTEsOoGRRIrCLSdQwfLuc7rggdazO4g5xanHCznVZ20xr8QqcsPMXk23sycpI1kjkb6RcTHlNqASSSZ11EdDiRRj1zjOM1U8er0p2qUZJvmWzXiddhCSq5aexErxxcCgPkVewPeigJHDrbnTRRkkCSRI8jqNbhcjPxrelFSmk+85L6tKjbVKkd4xbXuR9Ffw/wAM+lta6dE0U8SKnOlLTxvFG7FgTtjW3skex6HFW3YUc4wfP3xTiUafP2jaa3xtrjfGm3zJl34ItYntVaEfW3kiNiSQ5i5V1JGvtbYCR9N/L8ay7elleyaU+MXzjNuq9F96PT4NsvpVurQFNZuQYxLIyskTERyatXlbGk6c/bIIOms+rUs7Gq41f8rXaP5ZKex8OWTWDyiKWdwZlkMEh5sBVmCYjLAEBcHcEnY4IO2kbely5xk6K3FuIKqouo46LGcJYaWr0675JdvwmxkgsZBZBTdyBCBcTHQATnB+3nTjt191YVOi1F8u/wDuZne8QhOrB1n/AGay/HVR0+JeW/gCx+kSExZjZECLzJdnRpBKc6sn7HX0+NSerUv5Tk/bV9jHas5S+8N2q8KgkKlJxFZyzuHYkLcsEc6SSOuo9Ps1pO2pKO3cddrxq9lX+m3lSwvHD5V8ceZp8ecCtraFWggdQzLy50lMkMqGMEiQsx0vq1EYGCACD1AiuqNONPKR3cC4neV7tQqVMp5ynju6ab+HdktfEHhS0i4a8wi5bLbJIsnNfzSkfq9LMQc7dvtbVNO2puDwiut+NXsbiPNUbWdU8bZ1+RI4l4PslktlSLpcrBP9ZJvqtzLv5tvsdMdazK2p5WI/rDNKXGrzlnzVXnGnnzR+7JNm4RBaPAscJQSztG0Ynl0lOZyxNqGfMBoOjIzqIPs5HJdWtqnF1KectRXv/wBjmd5c123KbeFn4GziVqgW+0oyfR40KNzpWJYq7FiCcDsMb9PlUE7GzaqRVNZivtWTSNat7Lct/wAcGfGLFIru3jIaKBydUnOc6zpbEfmJ5fm0efO+rA3NSVOG2anGLppJ9c4y+7G/j7jEbmtytqWvl07yJcRabhYuXLEC0SurvqU6plXVA+osVZSc5IIwNgc1XX1jbQuqMYwxl69zRPQr1JUptvZe8ncR4ciTwIFdVkuDERzZGDxiBpNWc5RtYAxkEgE4I6WkuFWfNF9mt/Hue5zK7rYftEKa30zX2Y2UW0CyRw85zzNTXASR5B5lDCIeQdN852qJ8NtFKU5UsKK79H1zj8TdXFVpJS3fcbuFpbSzzYcyW6i3WM8yQESTSSI0ZIILYxGQTk+c1vT4VZNuUYpp+9Ly8zWV1XSSbwYWFijC01FiWu5reQ8x/MIIbsEeVsDzwqdsdPjWaXCrVR9qmt38MvHyE7qrnSXRfYjBYE+jPIBNIyvMrmN/PDpciImNmAZdOCSckgg4IORr+zLHkk1DO+2/ktencPWa/MsyxsbeKWnKFsVQhXClpDK7anMTkxaGJx01av2cd6r+M2dCjb5p00tVr3f7nRZ1pzqYlL3GF/ZBLSZgX50dn9K162wW0yMU0eyF8mPXB653qxXBrPs1Hk9+uf18jmd5W5s5N/HbMQzoqRlUKkhzM7ayCMrpYnTjIOe+aqeOWlGhSTp00tVr8dMHXY1Zzm+aXTb4akSvMFoKAUB8ir2B7wUBstZzFIki41IyuM9MqwYZ+YraEuWSl3EF1Q7ejOk3jmTWfM7r/wBoiCQutsVMsqTTEyBiOWkaBYvINiI13Pv232sfXodzPGP0VumtakdNt+/rppu317gfH8eYDyX+qu5bk+YbiVbgBR7xzh+BrLvoaaMQ9F7pRkueOqxu+9Pu8DOx/SFHHy8wudE9zMcMu4uJJnA+I5gz8DWfXqfc/wBe8j/dS7/nh8X/ANpD4J47S2Ta1UyrzArqwUOJH1DnALk6du5zv0zWkb6KWzJ6votXlNOM440zvp34018NiPZeLkjgsI+WxNpJrY5HmHm2X061oruOIrD0/BnVP0frupWkpRxNYW/80Xrp3LxLm1/SWqyhjC5Qc841jP1siOnbsA4+Yqb16n3Mrv3Uu/54fF/9pH4h+kFZIpYhB5DDEkYYKcSRM7Zk+8h+r8v7LetY9fh3M2Xopc6ZnHx32+H4eZXcf8YpcWrwRW/JEsiyP59SoVCDTCoUAAlAT03LbebNRVruM4OKW538M9Ha1rdRrTmmo5xjOXlNe7fxMfEXFDdGzl+jSrHboisxU6WAZc6WxjfGPnW1So5uElF4Xh5EVlaU7ancUZ1qfPNNL2tniSec6rfU6abxw7SlZLObJmSWFQhD6Y0QPq2yxyH3HZgO1dHrOuOSXwKf9ipx5lcUsLf2tm846dcfabLHjhuIo/qmj0Xj3A5hI1gzO+lfLvvIFz6iq3iF5h012cvpJ7eei8fAidj2MpR7SEvZ6PP3Em7vi4uwFUG4Cx+0fIwU7Hy7nDA461F63PNV9hU9vb2f8ONSHso4h7cdPHxye8WukmuY5OShkX2o5DqEiBXAXBTK4LZ1AH2em9Sz4h/axmrepzbarGnXGvfj8TWNv7Di6kcefUTXZdocKFW2KhVLlmOHikIclRp2RcDB65qvv+KJ16XNTlFRfM8rDfkvzJ7e1fJLEk86abEqfiZMiskagc7nvmQksRFygq+TbbBz+zjG+R1P0jt9MRl8vxIv2dU70QnI13OlMRXSFZF5mGDM0rGRG5Z3+sI0kY6HbGDCuOWsZyxTliW/fnyz+BJ6lVaXtLK2/WCb/lmXLFY4lLSRnYkgRRlSynyjLHz4bbGobHG837x0P5JfLb4/rvNP2dPvRqiv2Vs8pGCTyXEWJGXDSpIrLJ5Dq/WyHO3tDbbJfvHQ19iXht+OnzH7On3o1cMuWtwSIojL9Z9YCUD819ZMiBDq0np5t9+mc1pD0jp8ntwefDGPj+RmXDZZ0loe3cok5TaNLoixlg+QVUNtjT945rh4nxS2u6WIxlzdG/ns/uJ7a1q0pZbWP14GF3cySW0kOldckH0Uyaz+rCsNYTRsx1HbOB13xiu1ekdPs17D5vdj8fkQ/s6XNvp8zdf3HOmaQqFJAXrk4HvwO56VTcWv4XdVShlJLGvfl+LOy0oOjFqXeaaqzqFAKA+e8X8NyQZZcunqOo+I/n/CvTULunVXiekteKRqaT0ZR11YLVTT2FDc9oBQCgFDIoBQwKGTyhg+qznVw7hcWt1MskC6F9iRRPEX5h/ZXJHvq7g1yQWe77D5fcxl61cyUU8OecvGMyxlarXL8fI6e6gdr2zlcYKtdxbEEFXGqMnH7MQ/E1M1rkro1GoSh34+WfxKaOQLb2GogZuSoycZJvFwBnvXBewk+yws4qJvyxInhJZn/T+BcH9c3+/r/wBIlWByGMMmua1ZSzILi9QtIfrAytOuhQNuWNLAb5wibdcYBz8cgaSZgxcGT2mbLHCIDr3OCCCMbbAbCvDcclm6erenVY6vbRZXc9fNl7YrFLZe79bm2qc7BQCmQKAUArIFYAoBQCs4yYZUcX4/Hb5GdT/dU/8AF6V3W9jKrq9EdltZ1K22xbYriUmtUceCi4z4ajmyyeR+uR0PxH86s7biEo6T2O62v6lHR6o4viPDZLdsSLj0PY/A1cU6kaizFnora9p1loQ63OzmPaGRQyKAUMHlAxQ15kK2jBvYgq3VOkszZ03CLm7laHMxEdoTy/LHs3QqmV8wHcnOO29WFNzSXM9tjwnEats5T7GP0/pPL11z7tTpIeIzx+y7j6x5PZjPnkzqfGnO+ptum/ap+0kUzhEhz8ReW3a3M7iNsbKUVlIfXlWC6gQwBzntWVOXUxyROa45xnicFxGZb2RooyWilEUZCkAriUaMB9JI1Nnqdxk1vnOvcY5VsX3h/i08ijF3ISsjyKdNvs8xdpGGIsHJkfY5A1dtsaylI27OJd8OvnmDmZtUyuUfOATpwAwAAABXSfnXj+M06zq88tVjH6x5lpaOChiJMqkO0UAoBQCgFAKAUSMEe8vUhXVIwUfmfhU9KhOo8RRJTpzqPlijjOMeKnkysWUX1+0f6VdULGFPWWrL214WlrU3OdJz1rvLmMFFYR9drx54YYrOQa54FkUq4DA9QRkVJTrSg8pmYylF5izkuMeEiMtb7/sE9P3Sf51dW/EYy9mpoXFpxRxeKpyskZUkMCCOxGDVisPVF7TrRmsxMKEqeT2hseUMGDvgqAMsx0qPU/yHqampUnNlZxHiMLWGu72NssDI4DMAP2cDPuBbOfjtXbGhA8hW4zcVNE8HsHBTLIpJZY98u+onGd1jU7g/tEADtUySiirq16lR+0zsbXTEqogwoGFCggADfFaYb1IgJjnJBIzj3nI+Gdj/AArbBg8a6GQMAdgM4+Ocd9xWTBviycqo8g65PbuCD1/trXYz1PY4ViIHkHXSo06iM+ntHGetbPLRjJzPE7RxxMyQyGKRoo3DN0ONS6XHQr9XvWJ0oVYck1oZhJxeUd5we+58QZl0uPK6/ddfaA9R3B7givC39r6vVcenQuqNTniTa4SYUAoBQCmAeMwAydgPWtlBt4Q64RzXGPFiplYcM33j7I+HrVrb8O61CztuGSqaz0Rx13dPK2p2LH3/AMvSreMIwWIo9DRtoUliJorYnSwKGx9erx54IUAoBWU8AgcT4RFcDzrv2YbMPnXVb3k6XkTUbipReYs4njHh6W33A1p95R0/eHb41eUbqnW23PQWnEoVNJaMpq6S1Ukz2hiTMrFQbpM9OXJ+JZAce/Bqxtvqzw/pFnt4+R08Uar0znYZyff7qkR59EC+4wY3CJEZXGzlFyiDp5j6nrjbArdRNc6mi68QSxYL266ce0ZGGkY/dx/jWVFd5lkiz8UQSjzpKgBI1aC6ZAJG8eT036DpWceJjXuLi24pZHf6VArYGzOF9ezAHoRWuGYI/FeKc5WhsPM5GHuFB5UQ9EYbO5x22HyrGVHWRvGEpaIpLTwPKMYEDt11yc0OTvvkZwcnr7hWPWYsl9WaL2aMoUa8gjYAaRIQr4JI+116gdVXtvWVNPYjlSaLngSgSXQXOBKo39RDHqH415nj+OaHkd1jnDLevPHeKAUArODBWcW45Fbjc5fso6/P0rtt7KdR52R1ULSpWei0OI4vxyW42Y6U7KvT5+tXVG2p0l7KPQ2vDoUdd2VddBYpChk9oZPKA+vV488EKAUAoBQHhFbRk1sYOf4x4Wjly0fkf3eyfl2+Iq1t+INaT2LC24jUpaPVHGX9i8DaZF0+/sR6g1cU5xqaxL2F9SnTc87Ebw/IXu0YgiMpIsZO2roS4+a4+FW9OmoQweC4neO6r83RaI6e7HUI25yAeukY3x6HHffFDiRqduTDmMZBOlUU5Z3YgBUPrnfO+Nz2rK1MdSz4P4eAy9ziWUnIDAlIx91FOQCPvbk+tc1Ss3pE64UUty9/ybGw3RTn0UDvv/E/iaj5pd5IbP8AJyYHkHxIHb/AfgKxzS7xobVtFHajyzKljY9RMdNqJGciWIFSrAMpXBBxgj0rZNrY1epD4bbiIFAPtF85JJ1dyT1PQfIV5/jFOTkps6KGFoibVJg6BQGi7u0iXU7BR76mpUZ1HiKN4U5TeIo4/i/ixnysPlX7x9o/D0q6t7CMNZasu7XhWPaqfA5pmJOSck9z1qwWmhdQpqCwkY0JEe0MigFAeUB9erx54IUAoBQCgFAKyYIHHbH6RbTR4GXjZVOOjFTgj5122Nfsq0XnTJFUT5HhnJcNjWflS9GRSoHowGl0IGwIwR6V7fm0KXbQnQWuQzFgiqN2Y4AAPc9sbU3Ntjzgmbl+cQRGuRF0GSdnlI7ZGwHYas7tUVefKuVHTQp/xM6YdPy/CuVE/U2JIceorcYNqSgfd+Z+NDDRmH77YPcb/wAKGDxJRv8A3+HSgway/XbO+Pdn095+FNzODG4b2TjGG0/JsDv+PyrkvoKVF53NoaSMydq8qotvCOxHO8Y8VJHlYvO/r9kfPv8AKrO34e5a1NiyteG1KmstEcbfX0kzapGJP5D4DtVtCnGCxFHoKFtCksRRGrc6xQCgFAKAUAoD69XjzwYoBQCgFAKAUArKeDDOD8Tk21w3IdUDAyyBlLAMfL5ACN2wTj1r2nCqkqtFc/QqLmKjPQ4C941PdSFZ5PKpPk9lMg/aA6n45q4worQ5oavU+o+EQFt0GBjAPXJyxzjp6Yqsqv2y1hH2Tol3/wAajNTYvfpjGPdW6BksDAYDY+CqB/bWMDJrlJUebBHTvG3yYnST8xW2DVsa2O2Jz7tAHY7FsafnmmBk2QLpG+EA94wue2fU9zQw2UHG/FkMeVQPIAd3QEqCpzjPyNZlR7SLQi9Vk5rjPH5JzjOmPsqnqO2T3qtp2caL8T2fD7SlyKe7Kepy3isChuKAUAoBQCgFAKA+vV488GKAUAoBQCgFAR7+8WGNpH9lAT7z6KPUk7Ae+um1t5VqiiiOpNRjlny3i940joWXVLNLr052wgGlM+gLJ+de7tqCo01FdCjqVOaTbOP4ravb3To5yyvnIBwdXmyM42Oa7N0RReGfW/Bt3zrcH0Hv7EjHX0qouFiRc05Zijo4gO+fz2qNBlLxnnzy8uGTkxpjU6nfOAT1zXRDlW5pLLJFjYMFDM95N79ZUH4Akfw7ViUu4xhE/h6Lq2Z8nGVlJJ9Nw1YD8CcIYk1bBdK6sAkAD10g4/woY1Id7EsulQpk6EJtpzsdTZ6gbf20RnGNzNyyH61UCqCRhs9B0xpB6em1NTeCUng+Z3kqs3lXSBkbdMZqCcss9xw6j2VJRI9RliKAUAoBQCgFAKAUB9erx54MUAoBQCgFZQNdxOsalnYKo6knAH41NRoyqT5Yo0nJRWWcLxTjH0h0ZzpXJMUXmLnH/wAx0XJJPQDt7jXsrGwjbx8epVVq7m8Fdw3h/wBI4js3LWFBu67KzBpHYg53CDOD3xmrGcuWJyxXNLBe8a8I294VBlmWRQdLOiZbOd8qBnpkLkd9utcsbiSZ19gmiu4HZS8OkWKUhkfOll6EDHbtWtZqeqJ6K5dDs9ZKgoAentEjPuz/ADrmRK9yIb/kHzQS6mJJOmNgT7jrU1Motkczf/4geOPmSxaIiwQMQNJJOAA0TyDJO2G0/KpFRbWSCU4p4JUPFobkApsQMocqdQBxlShO2dt8VHJOO5vB5N1w2ZYSBu2pWA3yugnce5gv4msZ0M7FPDdvCj8qPWV1blvZVCUGzEBiQowoO+k9a3hFSFR4RDsbaa4hZ5FkWRiw1yEhdBA0hUGCSTnJYbYGAM4G9TCWEbWsuWopS2OLlQqxB6g4rge59Ct5xnFSiY1g6hQCgFAKAUAoBQCgPr1ePPBigFAKAUArKBz3GeAG6bNzMRAjF1jiGnYDrI3U9ztiru1voUYqNKPtPqzjq03LWT0OVit42JkgU28LKECxth5gCSryN7QzqPQg46ntXqbfnUcTeWVtRrOheeFuFaQHXSFVpNQAyG1qyFAc9MEZPqfdXHeX1Ok1B7ktCi37SLJ0PlQ5DiJGYk9WJcqV26g53z8q0b6o64LKNvFoVuLdmz0OpT717jG++DW0dGNmbOHP9Uo/v/f+tay3N9yY2w1bnB+PzA77VlGjMZYbaQHWIjnGVJAzg7ZUjsakUmtiNo9PL0qqqFSI7HdVQDso9Pyo22ZgsE22A05HpgEdd9t81qjD3KPh0zQsyMoDqQMMDj0DIR1U46/I71vjBu8SRYRtJKRrAVR2XOOp91EapJHBeLYAl0+O+/4gGoKu57HgdRyo4ZTVEXgoBQCgFAKAUAoBQH16vHngxQCgFAKAUB4RmtoyaeUYaTWCm/8ACtpnPK/8ut9O/bTnGPdVl+17lLHMQerQyWttbJGgRFCoowFAwAPdXDOvOc+eTyyVQSWEQb2PDR5GrchWUkOoxnB+8P6DrXo7K5VWHijn5OVmKxmNFibJyW0tgYP2tBxjBxkDbG3yrtlrqarck20QIHTYDG3r/f8AKsDJMgGx3rYjkZGHO56n8t62MZKzxBgG3XVpDzLqI22Gd/gGK71tE2iyzE0ULqm4Y9sMR6Aseg39etYZo8si+JJkXlBjl9YOAMsEH6w4G+CMj4kVlCCZKsZMwoWPmCAMdvaAAbPzBrJhrU+ceLpNV2/pt/Cuao9T2/BY4oIpqjLkVkCgFAKAUAoBQCgPr1ePPBigFAKAUAoBQCgFAVvG0JRdBAk1DSWGV/a1fL+VXXCWuZkFUjvdt5BIFUgnOk6vZUkYOB/c1e4zsR7GXBboSFse78SM4/v60cWjRsugukbUNNzW87b4Ue7c+7Hb41lMzhFRxSdbdRLdHUztylUAafNvpAPbC7nvtUkU2JSS0Ih4yzzwxFVVZCcI2+VwQpwc58yn5YqTk0I+ZkROJvFcTxoEPLJbRpAyFAyNsY6jffGa2UFgObR0HDJkniWZBgMDn4jr/L371DJYZvGWT53xWQNMxGcE9/wrmqbnu+Ff3eJErQshQCgFAKAUAoBQCgPr1ePPBigFAKAUAoBQCgFAa5lyKsbCfLPBHNZOY8T3gjUNnGk5JPoylAfxY16mjqctR4MvBbfVhu7HPoBW9QjWp1j7r5dz+VQ4MoKQqktgKu5J6ACtkhJnL3VlNfXKybJGgYRpKjEN0Oo4YEMSB8tqnjJRWDTl6kg8MXOuTaQYbDxAIWxjLD29uzByK1U+hJyJ7MygsDoZl1qTsxAURlSfZXUpckk9Q2dyc9K2U8aBwWTbwqFbW2useVI2dwOw1L293SsvUjWjPnJ1YGoEHHeuKr9I95wprsEY1GWeRQyKAUAoBQCgFAKA+vV488GKAUAoBQCgFAKAj316kKFnYKP4n0HrXRQt5VXhI3p05VHyxRw3GfETz7JlEHbuf3v6VfW9pCks7sv7XhsYLM9WauL3YntMndh5WGfXoRv7hVtbvUoOLWnYy02Y8G3LKAm/sjHyJUnHrmpqyKemzuRcjIxv89s+p/GudolJCRA4aUk43A6KOnbufefyrDZq1k2FNbgqMY2GOwrG5tnC1IXibhpnh0lmYMSCCxx7hjpipYaamvNkkW1gttagFhhd9zgbknp7ulJ6s1i9TmfF14XKwpjD45g++wBKjY9Bnf36akSxHIluWV74fjmhQHyuq4DDc7dj615qteypV2uhcWN1OhtscPxLhz276XHwI6H4GrGnVjUjmJ6u2uoVllEOtztyKAUAoBQCgFAKA+vV488GKAUAoBQCgFDBU8a46lsMe056KP4n0FWFrYupq9EdVtZzrvQ4HiHEJJ31SNn0HYD0FXtOnGnHlij09taQorREYVudbRkrYDD7wx/Q1JTlyyK+/tlXpOOCd4cjxgdCG9x7E7fkasHJSR4OpQdKXKzr+HyMgAIJBb2sdv2se/uPdXPI2xlFneTCQeXGcevftkfL+NaIRTRT3PHpLUEmPWF3ypUZ9cBiPUetTRhk1k0Ul94915wjjSOyjOemCScf41KqDIudEmw4pJfaQ74QNkgbkkZxqIGANs4GaSgomVImR2uuYHqFwRjvg9/jXJc11CLMwi2zqF6DNeNrVHOo2WMY4RpvLRJkKOuQfy+FKVeVN5iS06kqcuaLOE474de3yy5aP17r+9/Wr62vI1Vjqehs+IxqezLco66y4TQoZFAKAUAoBQH16vHngxQCgFAKAE1tGLk8Ix1OU474pC5SDc9C/Yfu+vxq5tuH4xKp8C2s+Gyqe1U2OPkcsSSSSTkk9z76tcJLQ9FTpRgsRRjWCY8rJg9zQxgteCzqp3/Gp4VNMFBxGx5nzRR2dgVYDpn+/wDZW+cnmatCUHqa7y1ABI3yc5yRvsRuN+v8aLBFlnIcTs27s2MnG+4XONzv9nR+FdMJxRFI5m/4eNfcsdjkk7jY/nvU6qLBDKOp9D8PWRSNRt1PQH9oDH5VX3FykTU4NnQWlvpya8ze3bm8I7acEiXVYTisA8YbeoNbRlh5Rjrk5Tj3hbVl4Nj1Kdj+76VcWt//AA1PiXFnxJxxCp8Tj3QqSCCCOoI3q1Tzqj0UKkZrKZjWTcUAoBQCgPr1ePPBigFAKA0Xl2kSlpGCgevf3D31PRoTqPEUZhTlOXLFHCcd8RPP5V8sfp3b97+lX9vaQorO7PQ2fDYw9qe5R11Fyj2hsKA8oYFAeq2KJmsoqSwyxtOLMnetuZnBWsITOu8Pz/SIWJ+/j8ApFcF3dulNLwPNX9qqVTCNs/CA39np0/pXOuJNFf2JETw2uvUe+fzrD4pIz2CLyC2CgD0rhq3cpksaaRvArkbySHtYAoBQCgKjjXAo7kZ9l+zAfk3rVha3sqTw9UddteVKD01XccHxHh8kDaZBj0PY+8Ve06saizFnpLa6hWjmLIlbnYhQyKAUB9erx54MUAojGSo4zx+O329p/uj+Z7VY21jOpq9EddtZ1K702OE4lxKS4bU5+AHQfAfzq7pUo01iJ6W2soUVpuQ6kO1HtAKGRQHlDAoBQCgO58B/6O/+0P8AwrVJxT6cfI8txf6/3HS1VFYKAUAoBQCgFAKAVnII19ZJMpWQZH8PeKno15U3mJvTqzpyzE4Tjvh57c6l80fr3H739avre7hVXieis+Ixq+zLRlLXUWyYoZFAfXq8eeDPCayotvBg5PxD4n0kxwH3F/5L/Wry0sElzTLey4c5+3PY5B2LEknJPc1Z7aI9HThGMcJFn4X4Yt3eRQOSqyFgSuMjCM22du1TUKaqVFFnDxa7naWsq1PGVjfbVpeB2x/RpF9NEPNk5RgMmry69YkVcezjGG9M13+o089Tyf703XJ9GOc9z2+JEsfAcMl3fwGWULaiEqRoy3NiLnVtjYjbGK0jZ03OS10wdFb0iu4W9KolHMubOj6PC/iIzeB1aHhzRyNrvAhbUAVTVDzWKgAE4GcAn0rHqcMRw3r+GTZekdyp1lKMcQTxo9+aMVnXbXX7iR4h8EW0VvdPbTymW0/WLLpIY8tJcLpUHOhxjr6VvOzp8raOa19Jbt1YxmotN4279NNSUngjhxtvpP0uXkggF8LgEsExjRn2iB0709Uo45s6eaM/vFxLtOydNc3dyyz37Zzscz4I8Px3928Lu6osTyBkxk6ZI1GdQO2HNc1ChCpUlHoi64pxS4tLSlVUVzSxlNPR4y9MrqTeI+DhFYNPqczLcPBoIAU6JniBGRnfSCDnvUs7OKhlb5+/BX2vpHWqXCjJR5OVt4TzlQ5njXvT6bF6/wCjOHS0KzyG7WIS7qohOosoGNOQNSn7RI679Kl9Sp4xl5OFek94p87jHlztj5Z7/H5G79H/AAu3kstaTtkDXKNPsEjoNt9l99cVThNtcYlKTyl0a/Ah4pxG5dw+eCS15cprMc6PfXzWhNtYxJIEVjpaTSGKFSV9dLYIqghY29S/VCEm4d6af8Od8Y3I3XqRt+0a1/PBNveGBVmMUuprfBkRkIyNAkwrbDOk7HcZ2OO1rW4Bb9nLs5PmXe09cZ10Rywv6nMuZLD/AF3nkXC9X0Xz/r1LN5RtiMP5fn61mHAbZxg8y18V3Z7g7+onJYWn4+ZrFgStydf6gOR5R5tJkxq/9I6e+olwS3xVeZey8LVfyp66d7NvXamYaLX8Wu89bhraLZw207KreX2da6gR7tiN+5FbUuA0J06c8y1w3qusc6ad+PcYnfzjKS002+Pn3Ea6jEchRmOkSaSwQsQvrpXJ9KrJ2NvTv3QnJqHe2l/DnfGNzpVepK37RLL/ADwSOPWqW8HMWVmZl1Rjlkhh5ck6RsMN1OKtbjglnSg5ObT6Za1fRbHLTva05YSXjo/xJZ4J/nIi5hwYjJnSM5DhcfDepH6P2vMlmWz6rw8DX9oVcZwvn+JF4ZZLJC8skhQIwU6Uz9hGzjck5boPdXNbcGtZwnKcmuWUlutk+unxJat7Vi0opapd/X3kCF8g9ca3AyCpKh2CMQdxlQD868/d06dOtKNJ5itnv80d9KUpQTksMzYZGDuKgjJp5RLtsclx7wrnLwfEp/8Az/Srm1v8+zU+JcWfE3H2KmxyLoQSCCCNiD2q10eqPQQqRkspmNCQ+sXV0sSlnYKo7n+VeVpUZVHiKPCwhKbxFanDce8SNPlY8rH/APs3x9B7qv7azhSWXqy+s+GqHtVNygrrLpRWD2hsdH+jr/Wlt+8//Kkrps/rV7/sKT0j/wDb5/5f9SPsEl+Amv7a3It898PdIuP/AEkfhVyfNSo4P/rPjP7tr/0zVDD6yXuLK6/udD/P9qKjiEcz2PBRbMom0wlC58uVtgxDY7EAj51rJS5Ycu/5Mmoyo9tcuqm44e2/044a95s8S8Mi4jbXTzQpFfWS+Z0OpW0xCZVDYBZCrdGGVJOPU7VoKcGn0IuH3FS1uISjtJrfqs426Pu7vLeqj/8AheX/AGi/9VFXKv7p+u8u6n/yD3r/AEIh/od/1i/+7Sf82Co7D6b8jt9LP7vD+r7mdn4xuUl4dDKmyyzW8n/rYHf3131fo+9fajyXD/rX/RU/0SLmM/8AvN/90j/50tbr6T/Xec0vqo+cvsicL+ij/QL393/tvXFafRn5l76Q/X0/6EXnDf18X74/nXkuCf32Hv8AsZHe/US932lnxH6xeIIiiJlClnXBMo5KnD5Hl2BTY5xuCDXs6klOFSMdGtM+7f5lNFYcW/1qZWx34b/sz/04pT+hT932CX0pfrqaU/V8R/dl/wC9XPH6Nx5v/REk60/L/qZY8KmTlWsbdXiDr8YuWfx82flXTafUU/6Y/YiKt9ZLzf2nPcS/Xy/vtXiuN/32f+X/AEourH6iPv8AtZs8Sf6Nb/7u/wDwRVf8b+hS/rRw2P0p+R05nX6UE0DXyi2vbOnWo0dM4zv17VeZXMl+uhwY0yUHBpVSyuGdQyiQZBOB+rh3J7Y6591Vto0qFVuOfaqab51emPE6q304a40jr3FPC4YEgggsxGG1AAsSFB74G3yrxV2815NR5ddsYx7i6pfQWufE2VzEgoCn43wCO4Gdlk7MP4N61YWt7KnpLY67a8nRfgcHxCweBtMi4PY9j7wavadSNRZiemt7qFZaMz4nxOS4bU527KOg+H9axSpQpLEUaWtnCivEhYqQ7eUUMntDJL4RxJ7WdJo8a0JI1DI3UqcjI7E1vSqOnLmRyXtnC7oujNtJ4230eeuS3PjS53/V73AucaD7a6cDr7OVBx199dPr1TuRS/uvafzS2x0+P0TG38ZXMd5JdKU5koUSLpPLYIqouRnOwXrnuexxWqu5qbljcmqejttO3jR5peznD0zrunpjBhxjxdc3MsUpZYzBvEsS6VQ5Bzgk56Ab5GBjG5yndzk01pgxbejtrRpzhJuXMsN9y3096T9xb8b8VcSmt3SSDlRuv1jrbyKWXAB1MxIAKjBPp6VPOvXcccmPcyrtuGcKp1Yz9YUsPKXNH3Z/SKy2v71+Hm1jgd7d21alhkYkrIHOGG3tJjp6ioYyqulyKOnkyyrUOHwv3czrJTTWnNHG2NsZ28SL4a4rPZXJa3TVMytDoZGYnLKxAUYOryfxrSjKpTniMdTo4nRs7y3U6tXEE88yax3eJK4lxW8FsthNGyrqyqtE6yNlyQFz1GWwMD0FS1Ktbl5HE4LOw4Y6ruadXKSeU2sYaaedE9dS1uPGHE+Wtu0RWSRSiv8AR5BO6quW09iQDkkLtnO3WpHcV8Y5dfI448H4U5OfbpxW65o/Bvu+fiSvAyzQQTRFXjaTIKNE2rRp0hlBGceYjOMbVWVLq7t5dnSp82VnZt93RkXGfVrisqkZrCWNGsF7HKVkGnUJFw4GhicZIB04zjYjNUlrSvLaupxpNyWdGn5fecVWVGpBxcljzXmZi/duawbIuAFYhPLtHpGk9AdPxqwfFL6EZ1HSST3eJYX8Pf3r4kCtqDcYqeq21XmZ2fEpoo1CMOXtoZ4mbSH2HLfIGN8DOeoHTAqWlxHiFCjiVFtRW7TWi7/0jSdtbznlT36ZRqt5HWORVLlZQwdjGSWJL62yBjJLN7s1DRu+IqnLFJyU9c8r6pLTHTC0N50rfmXtY5dN10EV47GAo2rkBuXoXVtjltqx122+PvrNHiV/pCFLPJhNYl3Y1194nbUNZOX0vFfIPIWZi3tE5bI0nffoelVPEJ1p1nUrR5W8aYa206+R126hGHLB5SF1I0qKjtkIhjGAAcEKCT6nyip7vi1W5UVKKXK86Z/EjpWkKbbTepJ/ynLzebqGrRo9kYwWDfjkV1/vDcc2eWPz/HwIv2fTxjL+X4GHD76SBSsbDBOo5UHfSq/wUVFQ45XoppRjq2+vV57zadjTm023osdOnuNDEkkk5LMzH4sST/Gq26uJXFV1ZLV93wOmlTVOKiugrnJBQCgI1/YpOhWQZH5j3j0rooXE6Uso3pVZUnmJ8qr1B7hLB7Q2FAKAUAoYFDJ43Q0RrLZn6LKz8+3KH6gRSc0eXdjy+V1Gfv8ATb17V6F5yfHY8vI876Y7sa5+75lH4bRzw6MWjqg+lykHbSYRfy6lXY9UyB8diOtax207/vOis0qnt5+ivjyLHzx7j3h4jfjlwyqQ8dsiMSpHmL5JGRv5BGNQ9OtarHaPyX3m83JWcFnRzl9kCr4y5ls+EyyHVJ9Nt/MevmLZ/HSv4Ctamqi/FHRZLkqV4rbkmjreIW6vPFOf/pebn/zxDOPkRU+CrUmk13kcf61//E/7wrh/43/J/wBRP/w/+b7iJwqOReJNzmLSG3P3cBOb5QukDvr65PTeo6Uq3rrVTGOV8uM7OS3z106aG0lDsE453WfPHQx47bG2tJcbjnSSr8GV3wB7jsPgKcTpJ2koLq185r72YtZf2yb8fkmS+IkCCe1XGqK0Vx8xKqdO2Ya7qsOeEod6a+JBCXLJPuNKXTpb2ehioe4CNgA6kYy5U5Hw6b7Vx283C3oJdVFP/wDP5E04p1KmemftJHD0Av7jAxkAn46Id6kpL/1VT+mH/Waz+qj5y+452WOVZG57FpfKGPkxsgI06FAxv6ZryPG+37dKtjONMZ2y+/qW9lydm+TO/X3HlU52CgFAKAUAoBQCgPkVewPeigFDAoZFAKAUB43SiNZbM+gfpQ43HOtqsEwdQkgkCNtvytIcD4N199WV5W0XJL4M8X6N8PfNU9Zo9I45o+e2UbeE8YgXg1rE0qCRLlHZCfMoF6z6iO3l3relUiqMVldOvic19Z158RqyVOTTU8PlePq3jXGN9vEvG8WWqcY1c1DFJaJHzAfIsizSMFY9B5T1PTb1qXtodpjK2/E4Hw26dnzdnLSbysPOGo647tCq49xm2ji4bbJPHMYbmGWSSMgxqqMQSSCR9rOM9FOe1a1akFyxz1RPYWVzPt6rptLkn0erfRd5Z8U8V2+niCrOh1iPRg+1zI1jbT6405PpUvb0/wCZfFFeuGXbx/ZS1/wy/AtLfjMEnEDKkitGLbl61yV180NpyO+N64ZV6ULzMppLk6tfzCdvWhR5ZQknzbNNPY0cJaO3vCeYrRmJvMI2XzNIvlY5Oo4XOdu/rUFKVrSunUVZPmTzmSaWqeF3bvQ1mqs6Si4PRro+5muXiIlsYI3J5gdEcaWzoDFDIdvueb510VL22q01/aR+lHqukl4+Hw1NI0KkJfRez6PqmW/+WIDdN5Vw0KgzaTqbDt9SfL0GrUN/ttt1qZX9tzcvaR2TzzLx8fAj9XqYzyv4MruHSRta2ivLoaGRZGBRiTo1jT2xksDnf86jVa15YR7WPs4/iXRY7zbkq5k+R6+DJFhxWP6ZNISVRhhSysNWlYgTjGRuD164z0qKlfW7uaj7SOMQWcrD+lt37m86FTsorle76eRRpbLCeWjq6hVwyxlMncEEEnJwq7++vLcWpUYVV2U+fK11Usa7aFpaSnKD54492DZVWdQoBQCgAFZSb0QAFFFt4S1MCsGRQHyKvYHvRQCgFAKAUAoBQCgPKGBQCgFAd14E/wBHf/aH/hWqTin04+R5bi/1/uOkqqKwUAoBQCgFAKAUAoBQGUT6WBHY5qSlUdOamujNZR5k0bku8ds9vyx/X8T611QvnF55c/7Y/F+995G6Wev6/X2I8W5wMaR1zv7xjH471iN3yprlWrzr5Y+3Uy6eXnJrmk1MTjH+Fc9ap2k3LGMm8I8qw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data:image/jpeg;base64,/9j/4AAQSkZJRgABAQAAAQABAAD/2wCEAAkGBxQQEBQUEhQVFRQVFhgVGRgUFRYaFxgYFRUWFhcVFBwYHSggGh8lHBcXJTEiJikrLi4xFx8zODMsNygtLisBCgoKDg0OGxAQGiwlICQsLCwsLC8sLCwsLCwsMCwtLS0sLCwsLCwtLCwsLC0sLCwsLCwsLCwsLCwsLCwsLCwsLP/AABEIAOAA4AMBEQACEQEDEQH/xAAcAAEAAgMBAQEAAAAAAAAAAAAABAUCAwYBBwj/xABMEAACAQMCBAMEBgcDCgMJAAABAgMABBESIQUTMUEGIlEyYXGBFCNCUpGhBzNicrHB0eHw8RUkNDVzdLKztMMWgpIXJTZDRFOEotL/xAAbAQEAAgMBAQAAAAAAAAAAAAAAAwUBAgQGB//EAEQRAAIBAwIDBAYHBQYFBQAAAAABAgMEESExBRJBE1FhcQYUIoGRoTIzscHR4fAVFkJSciM0YoKy8USiwtLiJDU2Y5L/2gAMAwEAAhEDEQA/AORrzp9lFAdNwXwZLdQxyCSKPnsyQq+vMjRh2bOlTpGI33P3fhnspWbnFSbxk83fekcbavKjGm5cu7zj7n3+Gpti8BXBh1lo1lKSSrCSdbJEVVzkDSDllwM/aG43xv6hLG+pzv0so9phU3y9+dfhj7z288CyxxvIZEKraNdA4Pm0DLR+4407/tVn1D/F8vzIv3tWPqdf6v8AxJx/Ry30gW4uojJyzIV0tkKCqgke8t+VPUFnHN8vzM/vXLl5+weM4zzaZ7s8u5Ag8DSusLCSMJJbfSnY6sRphTjABLHzdvun5nYPP0vkZj6WRcX/AGWumFzb9+uNMadHnJleeBJoo55GkQrFGsylQx5iPqxjIBB8vQ+orErFpN83yN6XpVGc4Q7LGWk/a2y8d2vyM7r9H08aqTJEW1wpIqliY+fIsat0w2C2+PQ9aeoP+Y1XpbTbeaTxrjXfuzppn34Fx4AmXmhZEZo7iO3xggEyRwyayewAl36nyn4Vl2D6S+RrD0ti37VLC/qz5fwrqVviTww9kqMZI5VZmj8hOoSISGUhgO4O/u+GYq1o6aTTz0O/hvpBC7nKMocuIuW+dFv0RM4v4HmtowzSwlg0SuiltSmdxHHjK+bzEZx76kdg0tzkp+ldOUmnTaWHh57llJ6aZ9+CRe+AXiure3M8ebgS6G0tgNCAWU/I/lR2OGlzb+H5mI+lLlTlNUfo4/i6POv0e/C95b+GODS28A1mNQYvpcutmBhRh5QwCnUTofp9w+7PFdcEdeSfPjTuz95T3vG416jkoY9/5FoQVZ0bTqRtJ0tqXdVYEHA7MOw715q/spWlXs5POmU/D9I2t6yrQ5kbY7d2MWNOJZjCMsQQVgkmyRpP/wBsjHvzVlZcD9ZoRq9pjOdMZ2bXeu45q192c3Dlzjx/IxkiZYDK2gfWSRBdTFmaN3QhfL35bGtqvAo06UqkqqWM9N8Z/wAXXAjfOU1FQ7uvf7j22t5JDDpC4leVMlj5eVr3Yaeh0/mKxa8B7ejGqqmM+G3zFW/7Objy7eP5GXDrSSbTsqlmnXDM2f8AN5TEx9noSMj3EV0L0afWr/y/mRviX+H5/kabGOSZbcqqZngW49s4RCqltR0b41qBgb57dajl6OyU4xVTdNt42xjx138DZcRXK3y93Xz8DMwuHVML5+WyMGJRllbSrZKgg7HIx6etctXgsqdzCi56Tzh47t9M/eSwvFKnKeNuhtnsnWWFBoYSyvDqVm8rpFJKQ4K9MRMMjviu1+jTysVdOvs/mQLiSx9H5/kLWxkkKDyDW0y+023IkKH7HfGa2/dr/wC3/l/8jH7T/wAHz/IwtbSSQQkKoEyuQdRwugZw3l6kfwNRw9HHJJ9po1n6Pl4m0uI4bXL8/wAjBYmK2x8mq4CMF1NlFdC2pjo6A7dsk1l+jsU1F1ll7Ll38vaC4i2s8m3j+RsubZo9J8jIzPHqRicPGWVlIKjurb7+ya4uI8HdpTVTnys42x97Jre8VaXLjBqqmO0UB8hr2B7wUB9D4Jd28/D7OKS7FsbeaVpCs3KmCss+kwHGWyZEBx2LDrtVtRlB0467eJ894nQuKd7Wapt823s5W8X92C4s/EloIoZvpKkQ2lxCVlf/ADlmd7fQSh3csIWJb1I9TidVqfLnmKqfDrvteR0pZb7tNfHbH2GfEvFFs1lcQc6HI4cNBEsZ1SSRzI0K77sNEfl6+da27SHeiJ2Vylns5fBmc3i23HGEzNCYPo7IJUKsod3RiskikgDEfc4GffUfbx7TlysY+Z2rhdV2brKEuZTw1j+HC1xjO+mdiNb8etkVLU3EJYcO5BkDjkc0Kq6eZ07E5/ntWzqwzy5RBCwulFVezlhPuf2b+/YiG+tYLO9hS9M7GCMDnXCvlwJMx25ONQG3s5Hm+NaucFF+107yWna3NSvBuk1mS/hwty0434qtAjyrPG4ke1YJG2qUCOZXcunVcLk7+mOuBW7rU0s5RBT4bd1J8kacs69GtvMjcf43alZALtP84vIJVa3cPJEqQ26GRxg6MNEdiDtjr0rEqsOsjahYXTk+Wk3hPKafdjw17lvko/0kXNrNFC6yQzXWtlZ4CpLwAOFMpXbX+r2PQlsYFc13KDitdclz6PUbqFWa5GouL3TSb6b/AKwdBNd2EsdvzryGZopYHhmkeMXChZFd1mwBpGFwdQGds+bBrp56bxlopFb3cHLlpyWcprD2fTy8yH4k41bP9EkhuFLQ8QYtqli1CNpWZ3Gk/qjgYP3SM1pVqR9lprdfgddjaVl2sJ05a05dHusSXzRNPElkv7maG4QaVCRMGQ28umFW5Mz4ICiRyQRgjLYPUGD1imriSlNL2VhZWHq8+85attOFGOYvOXnTXovgarto1kl+jGARB8BXlMe/KDsYV5ZBjJ2BBxqJHaqjiHD6F1W7SFWMdNdVv37+RLb3FSlDllFv8C44bxhYRChkjXVcMJAzDKp9HkYMcny+dUGT647128Hr0o2UFKST16r+ZkN5Tk60mk+n2Ih3V0rWRRJICRc3EjK0ihynPndTCNLEs2U09MhtiM1Jc14ytpqE459rd5018d+77DFOD7VNp9PuNlpxRILadiRzondokLDU5eJMaFO5GpiPiDUHCLulGyipySxnr4tm13Sm6zwt8E5r6AX0DLNHy0iudR5iaNc8sLgE59ryPj51Zu7o86jzx2fVdMficyoz5c4fTp5kSx42sjWssroGez0yEezHLJynKyDfljKsPN0xio5XVBVo+2tpdV/hNlSnyP2XuunmajdJzLcalKwpbo0gP1epH82ljsQNt+m/qDiuu7mjK+oYktObOuiytNToo05qhPKeuDdecSiaa2lMitybyU4RgcRvbzxhyi9Rl08+MgE74Jzayu7dYzNfFHKqNR7RfwN1lxCKOaFTLGQpunLhxyxzZdaKWO2og9PcfdnPrdDPLzxz5ox2NTGeV/AcC43EkdvE7IByXYsWUBHVlUI2T5WYOxA9Eao6N1RUIpzWy6rwNp0p8zeHv3EGK6Qpw082DTEsOoGRRIrCLSdQwfLuc7rggdazO4g5xanHCznVZ20xr8QqcsPMXk23sycpI1kjkb6RcTHlNqASSSZ11EdDiRRj1zjOM1U8er0p2qUZJvmWzXiddhCSq5aexErxxcCgPkVewPeigJHDrbnTRRkkCSRI8jqNbhcjPxrelFSmk+85L6tKjbVKkd4xbXuR9Ffw/wAM+lta6dE0U8SKnOlLTxvFG7FgTtjW3skex6HFW3YUc4wfP3xTiUafP2jaa3xtrjfGm3zJl34ItYntVaEfW3kiNiSQ5i5V1JGvtbYCR9N/L8ay7elleyaU+MXzjNuq9F96PT4NsvpVurQFNZuQYxLIyskTERyatXlbGk6c/bIIOms+rUs7Gq41f8rXaP5ZKex8OWTWDyiKWdwZlkMEh5sBVmCYjLAEBcHcEnY4IO2kbely5xk6K3FuIKqouo46LGcJYaWr0675JdvwmxkgsZBZBTdyBCBcTHQATnB+3nTjt191YVOi1F8u/wDuZne8QhOrB1n/AGay/HVR0+JeW/gCx+kSExZjZECLzJdnRpBKc6sn7HX0+NSerUv5Tk/bV9jHas5S+8N2q8KgkKlJxFZyzuHYkLcsEc6SSOuo9Ps1pO2pKO3cddrxq9lX+m3lSwvHD5V8ceZp8ecCtraFWggdQzLy50lMkMqGMEiQsx0vq1EYGCACD1AiuqNONPKR3cC4neV7tQqVMp5ynju6ab+HdktfEHhS0i4a8wi5bLbJIsnNfzSkfq9LMQc7dvtbVNO2puDwiut+NXsbiPNUbWdU8bZ1+RI4l4PslktlSLpcrBP9ZJvqtzLv5tvsdMdazK2p5WI/rDNKXGrzlnzVXnGnnzR+7JNm4RBaPAscJQSztG0Ynl0lOZyxNqGfMBoOjIzqIPs5HJdWtqnF1KectRXv/wBjmd5c123KbeFn4GziVqgW+0oyfR40KNzpWJYq7FiCcDsMb9PlUE7GzaqRVNZivtWTSNat7Lct/wAcGfGLFIru3jIaKBydUnOc6zpbEfmJ5fm0efO+rA3NSVOG2anGLppJ9c4y+7G/j7jEbmtytqWvl07yJcRabhYuXLEC0SurvqU6plXVA+osVZSc5IIwNgc1XX1jbQuqMYwxl69zRPQr1JUptvZe8ncR4ciTwIFdVkuDERzZGDxiBpNWc5RtYAxkEgE4I6WkuFWfNF9mt/Hue5zK7rYftEKa30zX2Y2UW0CyRw85zzNTXASR5B5lDCIeQdN852qJ8NtFKU5UsKK79H1zj8TdXFVpJS3fcbuFpbSzzYcyW6i3WM8yQESTSSI0ZIILYxGQTk+c1vT4VZNuUYpp+9Ly8zWV1XSSbwYWFijC01FiWu5reQ8x/MIIbsEeVsDzwqdsdPjWaXCrVR9qmt38MvHyE7qrnSXRfYjBYE+jPIBNIyvMrmN/PDpciImNmAZdOCSckgg4IORr+zLHkk1DO+2/ktencPWa/MsyxsbeKWnKFsVQhXClpDK7anMTkxaGJx01av2cd6r+M2dCjb5p00tVr3f7nRZ1pzqYlL3GF/ZBLSZgX50dn9K162wW0yMU0eyF8mPXB653qxXBrPs1Hk9+uf18jmd5W5s5N/HbMQzoqRlUKkhzM7ayCMrpYnTjIOe+aqeOWlGhSTp00tVr8dMHXY1Zzm+aXTb4akSvMFoKAUB8ir2B7wUBstZzFIki41IyuM9MqwYZ+YraEuWSl3EF1Q7ejOk3jmTWfM7r/wBoiCQutsVMsqTTEyBiOWkaBYvINiI13Pv232sfXodzPGP0VumtakdNt+/rppu317gfH8eYDyX+qu5bk+YbiVbgBR7xzh+BrLvoaaMQ9F7pRkueOqxu+9Pu8DOx/SFHHy8wudE9zMcMu4uJJnA+I5gz8DWfXqfc/wBe8j/dS7/nh8X/ANpD4J47S2Ta1UyrzArqwUOJH1DnALk6du5zv0zWkb6KWzJ6votXlNOM440zvp34018NiPZeLkjgsI+WxNpJrY5HmHm2X061oruOIrD0/BnVP0frupWkpRxNYW/80Xrp3LxLm1/SWqyhjC5Qc841jP1siOnbsA4+Yqb16n3Mrv3Uu/54fF/9pH4h+kFZIpYhB5DDEkYYKcSRM7Zk+8h+r8v7LetY9fh3M2Xopc6ZnHx32+H4eZXcf8YpcWrwRW/JEsiyP59SoVCDTCoUAAlAT03LbebNRVruM4OKW538M9Ha1rdRrTmmo5xjOXlNe7fxMfEXFDdGzl+jSrHboisxU6WAZc6WxjfGPnW1So5uElF4Xh5EVlaU7ancUZ1qfPNNL2tniSec6rfU6abxw7SlZLObJmSWFQhD6Y0QPq2yxyH3HZgO1dHrOuOSXwKf9ipx5lcUsLf2tm846dcfabLHjhuIo/qmj0Xj3A5hI1gzO+lfLvvIFz6iq3iF5h012cvpJ7eei8fAidj2MpR7SEvZ6PP3Em7vi4uwFUG4Cx+0fIwU7Hy7nDA461F63PNV9hU9vb2f8ONSHso4h7cdPHxye8WukmuY5OShkX2o5DqEiBXAXBTK4LZ1AH2em9Sz4h/axmrepzbarGnXGvfj8TWNv7Di6kcefUTXZdocKFW2KhVLlmOHikIclRp2RcDB65qvv+KJ16XNTlFRfM8rDfkvzJ7e1fJLEk86abEqfiZMiskagc7nvmQksRFygq+TbbBz+zjG+R1P0jt9MRl8vxIv2dU70QnI13OlMRXSFZF5mGDM0rGRG5Z3+sI0kY6HbGDCuOWsZyxTliW/fnyz+BJ6lVaXtLK2/WCb/lmXLFY4lLSRnYkgRRlSynyjLHz4bbGobHG837x0P5JfLb4/rvNP2dPvRqiv2Vs8pGCTyXEWJGXDSpIrLJ5Dq/WyHO3tDbbJfvHQ19iXht+OnzH7On3o1cMuWtwSIojL9Z9YCUD819ZMiBDq0np5t9+mc1pD0jp8ntwefDGPj+RmXDZZ0loe3cok5TaNLoixlg+QVUNtjT945rh4nxS2u6WIxlzdG/ns/uJ7a1q0pZbWP14GF3cySW0kOldckH0Uyaz+rCsNYTRsx1HbOB13xiu1ekdPs17D5vdj8fkQ/s6XNvp8zdf3HOmaQqFJAXrk4HvwO56VTcWv4XdVShlJLGvfl+LOy0oOjFqXeaaqzqFAKA+e8X8NyQZZcunqOo+I/n/CvTULunVXiekteKRqaT0ZR11YLVTT2FDc9oBQCgFDIoBQwKGTyhg+qznVw7hcWt1MskC6F9iRRPEX5h/ZXJHvq7g1yQWe77D5fcxl61cyUU8OecvGMyxlarXL8fI6e6gdr2zlcYKtdxbEEFXGqMnH7MQ/E1M1rkro1GoSh34+WfxKaOQLb2GogZuSoycZJvFwBnvXBewk+yws4qJvyxInhJZn/T+BcH9c3+/r/wBIlWByGMMmua1ZSzILi9QtIfrAytOuhQNuWNLAb5wibdcYBz8cgaSZgxcGT2mbLHCIDr3OCCCMbbAbCvDcclm6erenVY6vbRZXc9fNl7YrFLZe79bm2qc7BQCmQKAUArIFYAoBQCs4yYZUcX4/Hb5GdT/dU/8AF6V3W9jKrq9EdltZ1K22xbYriUmtUceCi4z4ajmyyeR+uR0PxH86s7biEo6T2O62v6lHR6o4viPDZLdsSLj0PY/A1cU6kaizFnora9p1loQ63OzmPaGRQyKAUMHlAxQ15kK2jBvYgq3VOkszZ03CLm7laHMxEdoTy/LHs3QqmV8wHcnOO29WFNzSXM9tjwnEats5T7GP0/pPL11z7tTpIeIzx+y7j6x5PZjPnkzqfGnO+ptum/ap+0kUzhEhz8ReW3a3M7iNsbKUVlIfXlWC6gQwBzntWVOXUxyROa45xnicFxGZb2RooyWilEUZCkAriUaMB9JI1Nnqdxk1vnOvcY5VsX3h/i08ijF3ISsjyKdNvs8xdpGGIsHJkfY5A1dtsaylI27OJd8OvnmDmZtUyuUfOATpwAwAAABXSfnXj+M06zq88tVjH6x5lpaOChiJMqkO0UAoBQCgFAKAUSMEe8vUhXVIwUfmfhU9KhOo8RRJTpzqPlijjOMeKnkysWUX1+0f6VdULGFPWWrL214WlrU3OdJz1rvLmMFFYR9drx54YYrOQa54FkUq4DA9QRkVJTrSg8pmYylF5izkuMeEiMtb7/sE9P3Sf51dW/EYy9mpoXFpxRxeKpyskZUkMCCOxGDVisPVF7TrRmsxMKEqeT2hseUMGDvgqAMsx0qPU/yHqampUnNlZxHiMLWGu72NssDI4DMAP2cDPuBbOfjtXbGhA8hW4zcVNE8HsHBTLIpJZY98u+onGd1jU7g/tEADtUySiirq16lR+0zsbXTEqogwoGFCggADfFaYb1IgJjnJBIzj3nI+Gdj/AArbBg8a6GQMAdgM4+Ocd9xWTBviycqo8g65PbuCD1/trXYz1PY4ViIHkHXSo06iM+ntHGetbPLRjJzPE7RxxMyQyGKRoo3DN0ONS6XHQr9XvWJ0oVYck1oZhJxeUd5we+58QZl0uPK6/ddfaA9R3B7givC39r6vVcenQuqNTniTa4SYUAoBQCmAeMwAydgPWtlBt4Q64RzXGPFiplYcM33j7I+HrVrb8O61CztuGSqaz0Rx13dPK2p2LH3/AMvSreMIwWIo9DRtoUliJorYnSwKGx9erx54IUAoBWU8AgcT4RFcDzrv2YbMPnXVb3k6XkTUbipReYs4njHh6W33A1p95R0/eHb41eUbqnW23PQWnEoVNJaMpq6S1Ukz2hiTMrFQbpM9OXJ+JZAce/Bqxtvqzw/pFnt4+R08Uar0znYZyff7qkR59EC+4wY3CJEZXGzlFyiDp5j6nrjbArdRNc6mi68QSxYL266ce0ZGGkY/dx/jWVFd5lkiz8UQSjzpKgBI1aC6ZAJG8eT036DpWceJjXuLi24pZHf6VArYGzOF9ezAHoRWuGYI/FeKc5WhsPM5GHuFB5UQ9EYbO5x22HyrGVHWRvGEpaIpLTwPKMYEDt11yc0OTvvkZwcnr7hWPWYsl9WaL2aMoUa8gjYAaRIQr4JI+116gdVXtvWVNPYjlSaLngSgSXQXOBKo39RDHqH415nj+OaHkd1jnDLevPHeKAUArODBWcW45Fbjc5fso6/P0rtt7KdR52R1ULSpWei0OI4vxyW42Y6U7KvT5+tXVG2p0l7KPQ2vDoUdd2VddBYpChk9oZPKA+vV488EKAUAoBQHhFbRk1sYOf4x4Wjly0fkf3eyfl2+Iq1t+INaT2LC24jUpaPVHGX9i8DaZF0+/sR6g1cU5xqaxL2F9SnTc87Ebw/IXu0YgiMpIsZO2roS4+a4+FW9OmoQweC4neO6r83RaI6e7HUI25yAeukY3x6HHffFDiRqduTDmMZBOlUU5Z3YgBUPrnfO+Nz2rK1MdSz4P4eAy9ziWUnIDAlIx91FOQCPvbk+tc1Ss3pE64UUty9/ybGw3RTn0UDvv/E/iaj5pd5IbP8AJyYHkHxIHb/AfgKxzS7xobVtFHajyzKljY9RMdNqJGciWIFSrAMpXBBxgj0rZNrY1epD4bbiIFAPtF85JJ1dyT1PQfIV5/jFOTkps6KGFoibVJg6BQGi7u0iXU7BR76mpUZ1HiKN4U5TeIo4/i/ixnysPlX7x9o/D0q6t7CMNZasu7XhWPaqfA5pmJOSck9z1qwWmhdQpqCwkY0JEe0MigFAeUB9erx54IUAoBQCgFAKyYIHHbH6RbTR4GXjZVOOjFTgj5122Nfsq0XnTJFUT5HhnJcNjWflS9GRSoHowGl0IGwIwR6V7fm0KXbQnQWuQzFgiqN2Y4AAPc9sbU3Ntjzgmbl+cQRGuRF0GSdnlI7ZGwHYas7tUVefKuVHTQp/xM6YdPy/CuVE/U2JIceorcYNqSgfd+Z+NDDRmH77YPcb/wAKGDxJRv8A3+HSgway/XbO+Pdn095+FNzODG4b2TjGG0/JsDv+PyrkvoKVF53NoaSMydq8qotvCOxHO8Y8VJHlYvO/r9kfPv8AKrO34e5a1NiyteG1KmstEcbfX0kzapGJP5D4DtVtCnGCxFHoKFtCksRRGrc6xQCgFAKAUAoD69XjzwYoBQCgFAKAUArKeDDOD8Tk21w3IdUDAyyBlLAMfL5ACN2wTj1r2nCqkqtFc/QqLmKjPQ4C941PdSFZ5PKpPk9lMg/aA6n45q4worQ5oavU+o+EQFt0GBjAPXJyxzjp6Yqsqv2y1hH2Tol3/wAajNTYvfpjGPdW6BksDAYDY+CqB/bWMDJrlJUebBHTvG3yYnST8xW2DVsa2O2Jz7tAHY7FsafnmmBk2QLpG+EA94wue2fU9zQw2UHG/FkMeVQPIAd3QEqCpzjPyNZlR7SLQi9Vk5rjPH5JzjOmPsqnqO2T3qtp2caL8T2fD7SlyKe7Kepy3isChuKAUAoBQCgFAKA+vV488GKAUAoBQCgFAR7+8WGNpH9lAT7z6KPUk7Ae+um1t5VqiiiOpNRjlny3i940joWXVLNLr052wgGlM+gLJ+de7tqCo01FdCjqVOaTbOP4ravb3To5yyvnIBwdXmyM42Oa7N0RReGfW/Bt3zrcH0Hv7EjHX0qouFiRc05Zijo4gO+fz2qNBlLxnnzy8uGTkxpjU6nfOAT1zXRDlW5pLLJFjYMFDM95N79ZUH4Akfw7ViUu4xhE/h6Lq2Z8nGVlJJ9Nw1YD8CcIYk1bBdK6sAkAD10g4/woY1Id7EsulQpk6EJtpzsdTZ6gbf20RnGNzNyyH61UCqCRhs9B0xpB6em1NTeCUng+Z3kqs3lXSBkbdMZqCcss9xw6j2VJRI9RliKAUAoBQCgFAKAUB9erx54MUAoBQCgFZQNdxOsalnYKo6knAH41NRoyqT5Yo0nJRWWcLxTjH0h0ZzpXJMUXmLnH/wAx0XJJPQDt7jXsrGwjbx8epVVq7m8Fdw3h/wBI4js3LWFBu67KzBpHYg53CDOD3xmrGcuWJyxXNLBe8a8I294VBlmWRQdLOiZbOd8qBnpkLkd9utcsbiSZ19gmiu4HZS8OkWKUhkfOll6EDHbtWtZqeqJ6K5dDs9ZKgoAentEjPuz/ADrmRK9yIb/kHzQS6mJJOmNgT7jrU1Motkczf/4geOPmSxaIiwQMQNJJOAA0TyDJO2G0/KpFRbWSCU4p4JUPFobkApsQMocqdQBxlShO2dt8VHJOO5vB5N1w2ZYSBu2pWA3yugnce5gv4msZ0M7FPDdvCj8qPWV1blvZVCUGzEBiQowoO+k9a3hFSFR4RDsbaa4hZ5FkWRiw1yEhdBA0hUGCSTnJYbYGAM4G9TCWEbWsuWopS2OLlQqxB6g4rge59Ct5xnFSiY1g6hQCgFAKAUAoBQCgPr1ePPBigFAKAUArKBz3GeAG6bNzMRAjF1jiGnYDrI3U9ztiru1voUYqNKPtPqzjq03LWT0OVit42JkgU28LKECxth5gCSryN7QzqPQg46ntXqbfnUcTeWVtRrOheeFuFaQHXSFVpNQAyG1qyFAc9MEZPqfdXHeX1Ok1B7ktCi37SLJ0PlQ5DiJGYk9WJcqV26g53z8q0b6o64LKNvFoVuLdmz0OpT717jG++DW0dGNmbOHP9Uo/v/f+tay3N9yY2w1bnB+PzA77VlGjMZYbaQHWIjnGVJAzg7ZUjsakUmtiNo9PL0qqqFSI7HdVQDso9Pyo22ZgsE22A05HpgEdd9t81qjD3KPh0zQsyMoDqQMMDj0DIR1U46/I71vjBu8SRYRtJKRrAVR2XOOp91EapJHBeLYAl0+O+/4gGoKu57HgdRyo4ZTVEXgoBQCgFAKAUAoBQH16vHngxQCgFAKAUB4RmtoyaeUYaTWCm/8ACtpnPK/8ut9O/bTnGPdVl+17lLHMQerQyWttbJGgRFCoowFAwAPdXDOvOc+eTyyVQSWEQb2PDR5GrchWUkOoxnB+8P6DrXo7K5VWHijn5OVmKxmNFibJyW0tgYP2tBxjBxkDbG3yrtlrqarck20QIHTYDG3r/f8AKsDJMgGx3rYjkZGHO56n8t62MZKzxBgG3XVpDzLqI22Gd/gGK71tE2iyzE0ULqm4Y9sMR6Aseg39etYZo8si+JJkXlBjl9YOAMsEH6w4G+CMj4kVlCCZKsZMwoWPmCAMdvaAAbPzBrJhrU+ceLpNV2/pt/Cuao9T2/BY4oIpqjLkVkCgFAKAUAoBQCgPr1ePPBigFAKAUAoBQCgFAVvG0JRdBAk1DSWGV/a1fL+VXXCWuZkFUjvdt5BIFUgnOk6vZUkYOB/c1e4zsR7GXBboSFse78SM4/v60cWjRsugukbUNNzW87b4Ue7c+7Hb41lMzhFRxSdbdRLdHUztylUAafNvpAPbC7nvtUkU2JSS0Ih4yzzwxFVVZCcI2+VwQpwc58yn5YqTk0I+ZkROJvFcTxoEPLJbRpAyFAyNsY6jffGa2UFgObR0HDJkniWZBgMDn4jr/L371DJYZvGWT53xWQNMxGcE9/wrmqbnu+Ff3eJErQshQCgFAKAUAoBQCgPr1ePPBigFAKAUAoBQCgFAa5lyKsbCfLPBHNZOY8T3gjUNnGk5JPoylAfxY16mjqctR4MvBbfVhu7HPoBW9QjWp1j7r5dz+VQ4MoKQqktgKu5J6ACtkhJnL3VlNfXKybJGgYRpKjEN0Oo4YEMSB8tqnjJRWDTl6kg8MXOuTaQYbDxAIWxjLD29uzByK1U+hJyJ7MygsDoZl1qTsxAURlSfZXUpckk9Q2dyc9K2U8aBwWTbwqFbW2useVI2dwOw1L293SsvUjWjPnJ1YGoEHHeuKr9I95wprsEY1GWeRQyKAUAoBQCgFAKA+vV488GKAUAoBQCgFAKAj316kKFnYKP4n0HrXRQt5VXhI3p05VHyxRw3GfETz7JlEHbuf3v6VfW9pCks7sv7XhsYLM9WauL3YntMndh5WGfXoRv7hVtbvUoOLWnYy02Y8G3LKAm/sjHyJUnHrmpqyKemzuRcjIxv89s+p/GudolJCRA4aUk43A6KOnbufefyrDZq1k2FNbgqMY2GOwrG5tnC1IXibhpnh0lmYMSCCxx7hjpipYaamvNkkW1gttagFhhd9zgbknp7ulJ6s1i9TmfF14XKwpjD45g++wBKjY9Bnf36akSxHIluWV74fjmhQHyuq4DDc7dj615qteypV2uhcWN1OhtscPxLhz276XHwI6H4GrGnVjUjmJ6u2uoVllEOtztyKAUAoBQCgFAKA+vV488GKAUAoBQCgFDBU8a46lsMe056KP4n0FWFrYupq9EdVtZzrvQ4HiHEJJ31SNn0HYD0FXtOnGnHlij09taQorREYVudbRkrYDD7wx/Q1JTlyyK+/tlXpOOCd4cjxgdCG9x7E7fkasHJSR4OpQdKXKzr+HyMgAIJBb2sdv2se/uPdXPI2xlFneTCQeXGcevftkfL+NaIRTRT3PHpLUEmPWF3ypUZ9cBiPUetTRhk1k0Ul94915wjjSOyjOemCScf41KqDIudEmw4pJfaQ74QNkgbkkZxqIGANs4GaSgomVImR2uuYHqFwRjvg9/jXJc11CLMwi2zqF6DNeNrVHOo2WMY4RpvLRJkKOuQfy+FKVeVN5iS06kqcuaLOE474de3yy5aP17r+9/Wr62vI1Vjqehs+IxqezLco66y4TQoZFAKAUAoBQH16vHngxQCgFAKAE1tGLk8Ix1OU474pC5SDc9C/Yfu+vxq5tuH4xKp8C2s+Gyqe1U2OPkcsSSSSTkk9z76tcJLQ9FTpRgsRRjWCY8rJg9zQxgteCzqp3/Gp4VNMFBxGx5nzRR2dgVYDpn+/wDZW+cnmatCUHqa7y1ABI3yc5yRvsRuN+v8aLBFlnIcTs27s2MnG+4XONzv9nR+FdMJxRFI5m/4eNfcsdjkk7jY/nvU6qLBDKOp9D8PWRSNRt1PQH9oDH5VX3FykTU4NnQWlvpya8ze3bm8I7acEiXVYTisA8YbeoNbRlh5Rjrk5Tj3hbVl4Nj1Kdj+76VcWt//AA1PiXFnxJxxCp8Tj3QqSCCCOoI3q1Tzqj0UKkZrKZjWTcUAoBQCgPr1ePPBigFAKA0Xl2kSlpGCgevf3D31PRoTqPEUZhTlOXLFHCcd8RPP5V8sfp3b97+lX9vaQorO7PQ2fDYw9qe5R11Fyj2hsKA8oYFAeq2KJmsoqSwyxtOLMnetuZnBWsITOu8Pz/SIWJ+/j8ApFcF3dulNLwPNX9qqVTCNs/CA39np0/pXOuJNFf2JETw2uvUe+fzrD4pIz2CLyC2CgD0rhq3cpksaaRvArkbySHtYAoBQCgKjjXAo7kZ9l+zAfk3rVha3sqTw9UddteVKD01XccHxHh8kDaZBj0PY+8Ve06saizFnpLa6hWjmLIlbnYhQyKAUB9erx54MUAojGSo4zx+O329p/uj+Z7VY21jOpq9EddtZ1K702OE4lxKS4bU5+AHQfAfzq7pUo01iJ6W2soUVpuQ6kO1HtAKGRQHlDAoBQCgO58B/6O/+0P8AwrVJxT6cfI8txf6/3HS1VFYKAUAoBQCgFAKAVnII19ZJMpWQZH8PeKno15U3mJvTqzpyzE4Tjvh57c6l80fr3H739avre7hVXieis+Ixq+zLRlLXUWyYoZFAfXq8eeDPCayotvBg5PxD4n0kxwH3F/5L/Wry0sElzTLey4c5+3PY5B2LEknJPc1Z7aI9HThGMcJFn4X4Yt3eRQOSqyFgSuMjCM22du1TUKaqVFFnDxa7naWsq1PGVjfbVpeB2x/RpF9NEPNk5RgMmry69YkVcezjGG9M13+o089Tyf703XJ9GOc9z2+JEsfAcMl3fwGWULaiEqRoy3NiLnVtjYjbGK0jZ03OS10wdFb0iu4W9KolHMubOj6PC/iIzeB1aHhzRyNrvAhbUAVTVDzWKgAE4GcAn0rHqcMRw3r+GTZekdyp1lKMcQTxo9+aMVnXbXX7iR4h8EW0VvdPbTymW0/WLLpIY8tJcLpUHOhxjr6VvOzp8raOa19Jbt1YxmotN4279NNSUngjhxtvpP0uXkggF8LgEsExjRn2iB0709Uo45s6eaM/vFxLtOydNc3dyyz37Zzscz4I8Px3928Lu6osTyBkxk6ZI1GdQO2HNc1ChCpUlHoi64pxS4tLSlVUVzSxlNPR4y9MrqTeI+DhFYNPqczLcPBoIAU6JniBGRnfSCDnvUs7OKhlb5+/BX2vpHWqXCjJR5OVt4TzlQ5njXvT6bF6/wCjOHS0KzyG7WIS7qohOosoGNOQNSn7RI679Kl9Sp4xl5OFek94p87jHlztj5Z7/H5G79H/AAu3kstaTtkDXKNPsEjoNt9l99cVThNtcYlKTyl0a/Ah4pxG5dw+eCS15cprMc6PfXzWhNtYxJIEVjpaTSGKFSV9dLYIqghY29S/VCEm4d6af8Od8Y3I3XqRt+0a1/PBNveGBVmMUuprfBkRkIyNAkwrbDOk7HcZ2OO1rW4Bb9nLs5PmXe09cZ10Rywv6nMuZLD/AF3nkXC9X0Xz/r1LN5RtiMP5fn61mHAbZxg8y18V3Z7g7+onJYWn4+ZrFgStydf6gOR5R5tJkxq/9I6e+olwS3xVeZey8LVfyp66d7NvXamYaLX8Wu89bhraLZw207KreX2da6gR7tiN+5FbUuA0J06c8y1w3qusc6ad+PcYnfzjKS002+Pn3Ea6jEchRmOkSaSwQsQvrpXJ9KrJ2NvTv3QnJqHe2l/DnfGNzpVepK37RLL/ADwSOPWqW8HMWVmZl1Rjlkhh5ck6RsMN1OKtbjglnSg5ObT6Za1fRbHLTva05YSXjo/xJZ4J/nIi5hwYjJnSM5DhcfDepH6P2vMlmWz6rw8DX9oVcZwvn+JF4ZZLJC8skhQIwU6Uz9hGzjck5boPdXNbcGtZwnKcmuWUlutk+unxJat7Vi0opapd/X3kCF8g9ca3AyCpKh2CMQdxlQD868/d06dOtKNJ5itnv80d9KUpQTksMzYZGDuKgjJp5RLtsclx7wrnLwfEp/8Az/Srm1v8+zU+JcWfE3H2KmxyLoQSCCCNiD2q10eqPQQqRkspmNCQ+sXV0sSlnYKo7n+VeVpUZVHiKPCwhKbxFanDce8SNPlY8rH/APs3x9B7qv7azhSWXqy+s+GqHtVNygrrLpRWD2hsdH+jr/Wlt+8//Kkrps/rV7/sKT0j/wDb5/5f9SPsEl+Amv7a3It898PdIuP/AEkfhVyfNSo4P/rPjP7tr/0zVDD6yXuLK6/udD/P9qKjiEcz2PBRbMom0wlC58uVtgxDY7EAj51rJS5Ycu/5Mmoyo9tcuqm44e2/044a95s8S8Mi4jbXTzQpFfWS+Z0OpW0xCZVDYBZCrdGGVJOPU7VoKcGn0IuH3FS1uISjtJrfqs426Pu7vLeqj/8AheX/AGi/9VFXKv7p+u8u6n/yD3r/AEIh/od/1i/+7Sf82Co7D6b8jt9LP7vD+r7mdn4xuUl4dDKmyyzW8n/rYHf3131fo+9fajyXD/rX/RU/0SLmM/8AvN/90j/50tbr6T/Xec0vqo+cvsicL+ij/QL393/tvXFafRn5l76Q/X0/6EXnDf18X74/nXkuCf32Hv8AsZHe/US932lnxH6xeIIiiJlClnXBMo5KnD5Hl2BTY5xuCDXs6klOFSMdGtM+7f5lNFYcW/1qZWx34b/sz/04pT+hT932CX0pfrqaU/V8R/dl/wC9XPH6Nx5v/REk60/L/qZY8KmTlWsbdXiDr8YuWfx82flXTafUU/6Y/YiKt9ZLzf2nPcS/Xy/vtXiuN/32f+X/AEourH6iPv8AtZs8Sf6Nb/7u/wDwRVf8b+hS/rRw2P0p+R05nX6UE0DXyi2vbOnWo0dM4zv17VeZXMl+uhwY0yUHBpVSyuGdQyiQZBOB+rh3J7Y6591Vto0qFVuOfaqab51emPE6q304a40jr3FPC4YEgggsxGG1AAsSFB74G3yrxV2815NR5ddsYx7i6pfQWufE2VzEgoCn43wCO4Gdlk7MP4N61YWt7KnpLY67a8nRfgcHxCweBtMi4PY9j7wavadSNRZiemt7qFZaMz4nxOS4bU527KOg+H9axSpQpLEUaWtnCivEhYqQ7eUUMntDJL4RxJ7WdJo8a0JI1DI3UqcjI7E1vSqOnLmRyXtnC7oujNtJ4230eeuS3PjS53/V73AucaD7a6cDr7OVBx199dPr1TuRS/uvafzS2x0+P0TG38ZXMd5JdKU5koUSLpPLYIqouRnOwXrnuexxWqu5qbljcmqejttO3jR5peznD0zrunpjBhxjxdc3MsUpZYzBvEsS6VQ5Bzgk56Ab5GBjG5yndzk01pgxbejtrRpzhJuXMsN9y3096T9xb8b8VcSmt3SSDlRuv1jrbyKWXAB1MxIAKjBPp6VPOvXcccmPcyrtuGcKp1Yz9YUsPKXNH3Z/SKy2v71+Hm1jgd7d21alhkYkrIHOGG3tJjp6ioYyqulyKOnkyyrUOHwv3czrJTTWnNHG2NsZ28SL4a4rPZXJa3TVMytDoZGYnLKxAUYOryfxrSjKpTniMdTo4nRs7y3U6tXEE88yax3eJK4lxW8FsthNGyrqyqtE6yNlyQFz1GWwMD0FS1Ktbl5HE4LOw4Y6ruadXKSeU2sYaaedE9dS1uPGHE+Wtu0RWSRSiv8AR5BO6quW09iQDkkLtnO3WpHcV8Y5dfI448H4U5OfbpxW65o/Bvu+fiSvAyzQQTRFXjaTIKNE2rRp0hlBGceYjOMbVWVLq7t5dnSp82VnZt93RkXGfVrisqkZrCWNGsF7HKVkGnUJFw4GhicZIB04zjYjNUlrSvLaupxpNyWdGn5fecVWVGpBxcljzXmZi/duawbIuAFYhPLtHpGk9AdPxqwfFL6EZ1HSST3eJYX8Pf3r4kCtqDcYqeq21XmZ2fEpoo1CMOXtoZ4mbSH2HLfIGN8DOeoHTAqWlxHiFCjiVFtRW7TWi7/0jSdtbznlT36ZRqt5HWORVLlZQwdjGSWJL62yBjJLN7s1DRu+IqnLFJyU9c8r6pLTHTC0N50rfmXtY5dN10EV47GAo2rkBuXoXVtjltqx122+PvrNHiV/pCFLPJhNYl3Y1194nbUNZOX0vFfIPIWZi3tE5bI0nffoelVPEJ1p1nUrR5W8aYa206+R126hGHLB5SF1I0qKjtkIhjGAAcEKCT6nyip7vi1W5UVKKXK86Z/EjpWkKbbTepJ/ynLzebqGrRo9kYwWDfjkV1/vDcc2eWPz/HwIv2fTxjL+X4GHD76SBSsbDBOo5UHfSq/wUVFQ45XoppRjq2+vV57zadjTm023osdOnuNDEkkk5LMzH4sST/Gq26uJXFV1ZLV93wOmlTVOKiugrnJBQCgI1/YpOhWQZH5j3j0rooXE6Uso3pVZUnmJ8qr1B7hLB7Q2FAKAUAoYFDJ43Q0RrLZn6LKz8+3KH6gRSc0eXdjy+V1Gfv8ATb17V6F5yfHY8vI876Y7sa5+75lH4bRzw6MWjqg+lykHbSYRfy6lXY9UyB8diOtax207/vOis0qnt5+ivjyLHzx7j3h4jfjlwyqQ8dsiMSpHmL5JGRv5BGNQ9OtarHaPyX3m83JWcFnRzl9kCr4y5ls+EyyHVJ9Nt/MevmLZ/HSv4Ctamqi/FHRZLkqV4rbkmjreIW6vPFOf/pebn/zxDOPkRU+CrUmk13kcf61//E/7wrh/43/J/wBRP/w/+b7iJwqOReJNzmLSG3P3cBOb5QukDvr65PTeo6Uq3rrVTGOV8uM7OS3z106aG0lDsE453WfPHQx47bG2tJcbjnSSr8GV3wB7jsPgKcTpJ2koLq185r72YtZf2yb8fkmS+IkCCe1XGqK0Vx8xKqdO2Ya7qsOeEod6a+JBCXLJPuNKXTpb2ehioe4CNgA6kYy5U5Hw6b7Vx283C3oJdVFP/wDP5E04p1KmemftJHD0Av7jAxkAn46Id6kpL/1VT+mH/Waz+qj5y+452WOVZG57FpfKGPkxsgI06FAxv6ZryPG+37dKtjONMZ2y+/qW9lydm+TO/X3HlU52CgFAKAUAoBQCgPkVewPeigFDAoZFAKAUB43SiNZbM+gfpQ43HOtqsEwdQkgkCNtvytIcD4N199WV5W0XJL4M8X6N8PfNU9Zo9I45o+e2UbeE8YgXg1rE0qCRLlHZCfMoF6z6iO3l3relUiqMVldOvic19Z158RqyVOTTU8PlePq3jXGN9vEvG8WWqcY1c1DFJaJHzAfIsizSMFY9B5T1PTb1qXtodpjK2/E4Hw26dnzdnLSbysPOGo647tCq49xm2ji4bbJPHMYbmGWSSMgxqqMQSSCR9rOM9FOe1a1akFyxz1RPYWVzPt6rptLkn0erfRd5Z8U8V2+niCrOh1iPRg+1zI1jbT6405PpUvb0/wCZfFFeuGXbx/ZS1/wy/AtLfjMEnEDKkitGLbl61yV180NpyO+N64ZV6ULzMppLk6tfzCdvWhR5ZQknzbNNPY0cJaO3vCeYrRmJvMI2XzNIvlY5Oo4XOdu/rUFKVrSunUVZPmTzmSaWqeF3bvQ1mqs6Si4PRro+5muXiIlsYI3J5gdEcaWzoDFDIdvueb510VL22q01/aR+lHqukl4+Hw1NI0KkJfRez6PqmW/+WIDdN5Vw0KgzaTqbDt9SfL0GrUN/ttt1qZX9tzcvaR2TzzLx8fAj9XqYzyv4MruHSRta2ivLoaGRZGBRiTo1jT2xksDnf86jVa15YR7WPs4/iXRY7zbkq5k+R6+DJFhxWP6ZNISVRhhSysNWlYgTjGRuD164z0qKlfW7uaj7SOMQWcrD+lt37m86FTsorle76eRRpbLCeWjq6hVwyxlMncEEEnJwq7++vLcWpUYVV2U+fK11Usa7aFpaSnKD54492DZVWdQoBQCgAFZSb0QAFFFt4S1MCsGRQHyKvYHvRQCgFAKAUAoBQCgPKGBQCgFAd14E/wBHf/aH/hWqTin04+R5bi/1/uOkqqKwUAoBQCgFAKAUAoBQGUT6WBHY5qSlUdOamujNZR5k0bku8ds9vyx/X8T611QvnF55c/7Y/F+995G6Wev6/X2I8W5wMaR1zv7xjH471iN3yprlWrzr5Y+3Uy6eXnJrmk1MTjH+Fc9ap2k3LGMm8I8qw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6" descr="http://quotes.memorymuseum.net/confucius-quotes/confucius-quotes-1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80" name="Picture 8" descr="http://quotes.memorymuseum.net/confucius-quotes/confucius-quotes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985" y="3886200"/>
            <a:ext cx="3848100" cy="251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103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Beliefs of Confucianism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486400" cy="4525963"/>
          </a:xfrm>
        </p:spPr>
        <p:txBody>
          <a:bodyPr/>
          <a:lstStyle/>
          <a:p>
            <a:r>
              <a:rPr lang="en-US" dirty="0" smtClean="0"/>
              <a:t>Ancient Chinese worshiped many gods and spirits, including their ancestors</a:t>
            </a:r>
          </a:p>
          <a:p>
            <a:r>
              <a:rPr lang="en-US" dirty="0" smtClean="0"/>
              <a:t>Confucius focused on human society and life on earth</a:t>
            </a:r>
          </a:p>
          <a:p>
            <a:r>
              <a:rPr lang="en-US" dirty="0" smtClean="0"/>
              <a:t>“If we are not yet able to understand life and to serve humanity, how can we understand death and serve spirits?”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2743200"/>
            <a:ext cx="3520440" cy="45259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94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Beliefs of </a:t>
            </a:r>
            <a:r>
              <a:rPr lang="en-US" dirty="0" smtClean="0"/>
              <a:t>Confucianism</a:t>
            </a:r>
            <a:br>
              <a:rPr lang="en-US" dirty="0" smtClean="0"/>
            </a:br>
            <a:r>
              <a:rPr lang="en-US" sz="2000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4419600"/>
            <a:ext cx="2209800" cy="1706563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43200" y="1600200"/>
            <a:ext cx="5334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Confucius </a:t>
            </a:r>
            <a:r>
              <a:rPr lang="en-US" dirty="0" smtClean="0"/>
              <a:t>believed building a better society would bring humans closer to heaven. </a:t>
            </a:r>
          </a:p>
          <a:p>
            <a:r>
              <a:rPr lang="en-US" dirty="0" smtClean="0"/>
              <a:t>Follow ethical guidelines</a:t>
            </a:r>
          </a:p>
          <a:p>
            <a:pPr lvl="1"/>
            <a:r>
              <a:rPr lang="en-US" sz="3200" dirty="0" smtClean="0"/>
              <a:t>Live a life of virtue</a:t>
            </a:r>
          </a:p>
          <a:p>
            <a:pPr lvl="2"/>
            <a:r>
              <a:rPr lang="en-US" sz="2400" dirty="0" smtClean="0"/>
              <a:t>Treat others with respect and kindness </a:t>
            </a:r>
          </a:p>
          <a:p>
            <a:pPr lvl="2"/>
            <a:r>
              <a:rPr lang="en-US" sz="2400" dirty="0" smtClean="0"/>
              <a:t>“What you do not want done to yourself, do not do to others”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53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153400" cy="1143000"/>
          </a:xfrm>
        </p:spPr>
        <p:txBody>
          <a:bodyPr>
            <a:noAutofit/>
          </a:bodyPr>
          <a:lstStyle/>
          <a:p>
            <a:r>
              <a:rPr lang="en-US" sz="4400" dirty="0" smtClean="0"/>
              <a:t>Five Basic Relationships </a:t>
            </a:r>
            <a:br>
              <a:rPr lang="en-US" sz="4400" dirty="0" smtClean="0"/>
            </a:br>
            <a:r>
              <a:rPr lang="en-US" sz="4400" dirty="0" smtClean="0"/>
              <a:t>in Society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1.Parent and child***</a:t>
            </a:r>
          </a:p>
          <a:p>
            <a:r>
              <a:rPr lang="en-US" dirty="0" smtClean="0"/>
              <a:t>2.Husband and wife</a:t>
            </a:r>
          </a:p>
          <a:p>
            <a:r>
              <a:rPr lang="en-US" dirty="0" smtClean="0"/>
              <a:t>3.Older sibling and younger sibling</a:t>
            </a:r>
          </a:p>
          <a:p>
            <a:r>
              <a:rPr lang="en-US" dirty="0" smtClean="0"/>
              <a:t>4.Friend and Friend</a:t>
            </a:r>
          </a:p>
          <a:p>
            <a:r>
              <a:rPr lang="en-US" dirty="0" smtClean="0"/>
              <a:t>5. Ruler and subject</a:t>
            </a:r>
          </a:p>
          <a:p>
            <a:pPr lvl="1"/>
            <a:r>
              <a:rPr lang="en-US" sz="2800" dirty="0" smtClean="0"/>
              <a:t>Filial piety- Respect of children for their parents</a:t>
            </a:r>
          </a:p>
          <a:p>
            <a:pPr lvl="2"/>
            <a:r>
              <a:rPr lang="en-US" sz="2600" dirty="0" smtClean="0"/>
              <a:t>Critical to the social order</a:t>
            </a:r>
          </a:p>
          <a:p>
            <a:pPr lvl="2"/>
            <a:r>
              <a:rPr lang="en-US" sz="2600" dirty="0" smtClean="0"/>
              <a:t>People should respect and obey their elders</a:t>
            </a:r>
          </a:p>
          <a:p>
            <a:pPr lvl="2"/>
            <a:r>
              <a:rPr lang="en-US" sz="2600" dirty="0" smtClean="0"/>
              <a:t>Elders should set a good example </a:t>
            </a:r>
          </a:p>
          <a:p>
            <a:pPr lvl="3"/>
            <a:r>
              <a:rPr lang="en-US" sz="3000" dirty="0" smtClean="0"/>
              <a:t>Kind, honest, wise, and faithful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6010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Respect for all Peopl</a:t>
            </a:r>
            <a:r>
              <a:rPr lang="en-US" dirty="0"/>
              <a:t>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876800" cy="4525963"/>
          </a:xfrm>
        </p:spPr>
        <p:txBody>
          <a:bodyPr/>
          <a:lstStyle/>
          <a:p>
            <a:r>
              <a:rPr lang="en-US" dirty="0" smtClean="0"/>
              <a:t>Confucius stood up for the rights of the common people</a:t>
            </a:r>
          </a:p>
          <a:p>
            <a:r>
              <a:rPr lang="en-US" dirty="0" smtClean="0"/>
              <a:t>Accepted students from all walks of life</a:t>
            </a:r>
          </a:p>
          <a:p>
            <a:pPr lvl="1"/>
            <a:r>
              <a:rPr lang="en-US" dirty="0"/>
              <a:t>Rich and </a:t>
            </a:r>
            <a:r>
              <a:rPr lang="en-US" dirty="0" smtClean="0"/>
              <a:t>poor</a:t>
            </a:r>
          </a:p>
          <a:p>
            <a:r>
              <a:rPr lang="en-US" dirty="0" smtClean="0"/>
              <a:t>He called for universal education to benefit all society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8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001000" cy="1600200"/>
          </a:xfrm>
        </p:spPr>
        <p:txBody>
          <a:bodyPr>
            <a:noAutofit/>
          </a:bodyPr>
          <a:lstStyle/>
          <a:p>
            <a:r>
              <a:rPr lang="en-US" sz="4400" dirty="0" smtClean="0"/>
              <a:t>The Spread and Influence </a:t>
            </a:r>
            <a:br>
              <a:rPr lang="en-US" sz="4400" dirty="0" smtClean="0"/>
            </a:br>
            <a:r>
              <a:rPr lang="en-US" sz="4400" dirty="0" smtClean="0"/>
              <a:t>of Confucianism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3914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His teachings were collected into a book called the </a:t>
            </a:r>
            <a:r>
              <a:rPr lang="en-US" i="1" dirty="0" smtClean="0"/>
              <a:t>Analects</a:t>
            </a:r>
          </a:p>
          <a:p>
            <a:r>
              <a:rPr lang="en-US" dirty="0"/>
              <a:t>Adopted as the state </a:t>
            </a:r>
            <a:r>
              <a:rPr lang="en-US" i="1" dirty="0"/>
              <a:t>ideology</a:t>
            </a:r>
          </a:p>
          <a:p>
            <a:pPr lvl="1"/>
            <a:r>
              <a:rPr lang="en-US" sz="2600" dirty="0"/>
              <a:t>Set of basic ideas, beliefs, and values that form the basis of a social, economic, or political philosophy or </a:t>
            </a:r>
            <a:r>
              <a:rPr lang="en-US" sz="2600" dirty="0" smtClean="0"/>
              <a:t>program</a:t>
            </a:r>
            <a:endParaRPr lang="en-US" sz="2600" i="1" dirty="0" smtClean="0"/>
          </a:p>
          <a:p>
            <a:r>
              <a:rPr lang="en-US" dirty="0" smtClean="0"/>
              <a:t>Became the basis of the state civil service exam</a:t>
            </a:r>
          </a:p>
          <a:p>
            <a:r>
              <a:rPr lang="en-US" dirty="0" smtClean="0"/>
              <a:t>Some even worshiped Confucius as a god</a:t>
            </a:r>
          </a:p>
          <a:p>
            <a:r>
              <a:rPr lang="en-US" dirty="0" smtClean="0"/>
              <a:t>Confucianism became a state religion in China</a:t>
            </a:r>
          </a:p>
          <a:p>
            <a:r>
              <a:rPr lang="en-US" dirty="0" smtClean="0"/>
              <a:t>Confucianism also spread to Korea, Japan, and Southeast Asia</a:t>
            </a:r>
          </a:p>
          <a:p>
            <a:endParaRPr lang="en-US" dirty="0" smtClean="0"/>
          </a:p>
          <a:p>
            <a:pPr marL="292608" lvl="1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24800" y="1600200"/>
            <a:ext cx="1002792" cy="4525963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0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242048" cy="1143000"/>
          </a:xfrm>
        </p:spPr>
        <p:txBody>
          <a:bodyPr>
            <a:normAutofit/>
          </a:bodyPr>
          <a:lstStyle/>
          <a:p>
            <a:r>
              <a:rPr lang="en-US" altLang="en-US" sz="6000" dirty="0" smtClean="0"/>
              <a:t>Daoism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838043"/>
              </p:ext>
            </p:extLst>
          </p:nvPr>
        </p:nvGraphicFramePr>
        <p:xfrm>
          <a:off x="533400" y="1295400"/>
          <a:ext cx="7772400" cy="6019800"/>
        </p:xfrm>
        <a:graphic>
          <a:graphicData uri="http://schemas.openxmlformats.org/drawingml/2006/table">
            <a:tbl>
              <a:tblPr/>
              <a:tblGrid>
                <a:gridCol w="7772400"/>
              </a:tblGrid>
              <a:tr h="766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36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303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Living in harmony with nature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The natural order is more important than the social order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 universal force guides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all things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Human beings should live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simply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26" name="Picture 2" descr="http://www.faculty.umb.edu/gary_zabel/Courses/Phil%20100-08/Taoism/Lao-c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4548" y="3994150"/>
            <a:ext cx="3118566" cy="286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947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488</TotalTime>
  <Words>463</Words>
  <Application>Microsoft Office PowerPoint</Application>
  <PresentationFormat>On-screen Show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Opulent</vt:lpstr>
      <vt:lpstr>Confucianism </vt:lpstr>
      <vt:lpstr>Origins and Development</vt:lpstr>
      <vt:lpstr>Origins and Development (Continued)</vt:lpstr>
      <vt:lpstr>The Beliefs of Confucianism</vt:lpstr>
      <vt:lpstr>The Beliefs of Confucianism (Continued)</vt:lpstr>
      <vt:lpstr>Five Basic Relationships  in Society</vt:lpstr>
      <vt:lpstr>Respect for all People</vt:lpstr>
      <vt:lpstr>The Spread and Influence  of Confucianism </vt:lpstr>
      <vt:lpstr>Daoism</vt:lpstr>
      <vt:lpstr>Legalism</vt:lpstr>
      <vt:lpstr>PowerPoint Presentation</vt:lpstr>
    </vt:vector>
  </TitlesOfParts>
  <Company>ESD C-1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Confucianism</dc:title>
  <dc:creator>ESD C1</dc:creator>
  <cp:lastModifiedBy>Trevor Griffin</cp:lastModifiedBy>
  <cp:revision>10</cp:revision>
  <dcterms:created xsi:type="dcterms:W3CDTF">2014-10-23T15:38:53Z</dcterms:created>
  <dcterms:modified xsi:type="dcterms:W3CDTF">2015-11-23T19:11:41Z</dcterms:modified>
</cp:coreProperties>
</file>