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62" r:id="rId9"/>
    <p:sldId id="263" r:id="rId10"/>
    <p:sldId id="285" r:id="rId11"/>
    <p:sldId id="286" r:id="rId12"/>
    <p:sldId id="264" r:id="rId13"/>
    <p:sldId id="28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584" autoAdjust="0"/>
  </p:normalViewPr>
  <p:slideViewPr>
    <p:cSldViewPr snapToGrid="0" snapToObjects="1">
      <p:cViewPr varScale="1">
        <p:scale>
          <a:sx n="60" d="100"/>
          <a:sy n="60" d="100"/>
        </p:scale>
        <p:origin x="-9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70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6CE183-0AA2-244C-81AA-C9F18706A34B}" type="datetimeFigureOut">
              <a:rPr lang="en-US" smtClean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502752A-9777-9F4B-AC4B-5187A93F5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624668"/>
            <a:ext cx="8458200" cy="933450"/>
          </a:xfrm>
        </p:spPr>
        <p:txBody>
          <a:bodyPr>
            <a:noAutofit/>
          </a:bodyPr>
          <a:lstStyle/>
          <a:p>
            <a:r>
              <a:rPr lang="en-US" sz="5300" dirty="0" smtClean="0"/>
              <a:t>The First Empires of India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3600" dirty="0" err="1" smtClean="0"/>
              <a:t>Mauryas</a:t>
            </a:r>
            <a:endParaRPr lang="en-US" sz="3600" dirty="0" smtClean="0"/>
          </a:p>
          <a:p>
            <a:r>
              <a:rPr lang="en-US" sz="3600" dirty="0" smtClean="0"/>
              <a:t>Asoka </a:t>
            </a:r>
          </a:p>
          <a:p>
            <a:r>
              <a:rPr lang="en-US" sz="3600" dirty="0" smtClean="0"/>
              <a:t>Buddhism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" y="548157"/>
            <a:ext cx="3365500" cy="3695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Asoka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7541" y="1166649"/>
            <a:ext cx="3657600" cy="219140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Religious </a:t>
            </a:r>
            <a:r>
              <a:rPr lang="en-US" sz="3200" b="1" dirty="0">
                <a:solidFill>
                  <a:srgbClr val="B050D7"/>
                </a:solidFill>
              </a:rPr>
              <a:t>tolerance</a:t>
            </a:r>
            <a:r>
              <a:rPr lang="en-US" dirty="0"/>
              <a:t>= acceptance of people who held different beliefs- and acceptance of people of all cultural backgrounds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14942" y="4067503"/>
            <a:ext cx="3657600" cy="3509086"/>
          </a:xfrm>
        </p:spPr>
        <p:txBody>
          <a:bodyPr/>
          <a:lstStyle/>
          <a:p>
            <a:r>
              <a:rPr lang="en-US" dirty="0" smtClean="0"/>
              <a:t>Had many pillars placed throughout his kingdom</a:t>
            </a:r>
          </a:p>
          <a:p>
            <a:pPr lvl="1"/>
            <a:r>
              <a:rPr lang="en-US" dirty="0" smtClean="0"/>
              <a:t>Wrote laws and descriptions of proper behavior on pillars along roadsides throughout India. </a:t>
            </a:r>
          </a:p>
          <a:p>
            <a:pPr lvl="1"/>
            <a:r>
              <a:rPr lang="en-US" dirty="0" smtClean="0"/>
              <a:t>Vegetarian- anti-hunting for sport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14942" y="3737356"/>
            <a:ext cx="3657600" cy="322729"/>
          </a:xfrm>
        </p:spPr>
        <p:txBody>
          <a:bodyPr/>
          <a:lstStyle/>
          <a:p>
            <a:r>
              <a:rPr lang="en-US" dirty="0" smtClean="0"/>
              <a:t>Legacy</a:t>
            </a:r>
            <a:endParaRPr lang="en-US" dirty="0"/>
          </a:p>
        </p:txBody>
      </p:sp>
      <p:pic>
        <p:nvPicPr>
          <p:cNvPr id="1026" name="Picture 2" descr="https://upload.wikimedia.org/wikipedia/commons/3/39/Brahmi_script_on_Ashoka_Pillar,_Sarn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" y="3502136"/>
            <a:ext cx="4588006" cy="304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uddhanet.net/e-learning/pilgrim/images/laur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92" y="82661"/>
            <a:ext cx="2476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Edicts of Asoka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198179"/>
            <a:ext cx="3657600" cy="4927984"/>
          </a:xfrm>
        </p:spPr>
        <p:txBody>
          <a:bodyPr/>
          <a:lstStyle/>
          <a:p>
            <a:r>
              <a:rPr lang="en-US" dirty="0" smtClean="0"/>
              <a:t>Asoka promoted</a:t>
            </a:r>
          </a:p>
          <a:p>
            <a:pPr lvl="1"/>
            <a:r>
              <a:rPr lang="en-US" dirty="0" smtClean="0"/>
              <a:t>Nonviolence</a:t>
            </a:r>
          </a:p>
          <a:p>
            <a:pPr lvl="1"/>
            <a:r>
              <a:rPr lang="en-US" dirty="0" smtClean="0"/>
              <a:t>Tolerance of all opinions</a:t>
            </a:r>
          </a:p>
          <a:p>
            <a:pPr lvl="1"/>
            <a:r>
              <a:rPr lang="en-US" dirty="0" smtClean="0"/>
              <a:t>Obedience to parents</a:t>
            </a:r>
          </a:p>
          <a:p>
            <a:pPr lvl="1"/>
            <a:r>
              <a:rPr lang="en-US" dirty="0" smtClean="0"/>
              <a:t>Respect for the religious teachers and priests</a:t>
            </a:r>
          </a:p>
          <a:p>
            <a:pPr lvl="1"/>
            <a:r>
              <a:rPr lang="en-US" dirty="0" smtClean="0"/>
              <a:t>Liberality towards friends, humane treatment of servants</a:t>
            </a:r>
          </a:p>
          <a:p>
            <a:pPr lvl="1"/>
            <a:r>
              <a:rPr lang="en-US" dirty="0" smtClean="0"/>
              <a:t>Generosity towards all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4146332"/>
            <a:ext cx="3657600" cy="1979832"/>
          </a:xfrm>
        </p:spPr>
        <p:txBody>
          <a:bodyPr>
            <a:normAutofit/>
          </a:bodyPr>
          <a:lstStyle/>
          <a:p>
            <a:r>
              <a:rPr lang="en-US" dirty="0"/>
              <a:t>As noble as Asoka’s policies of toleration and nonviolence were, </a:t>
            </a:r>
            <a:r>
              <a:rPr lang="en-US" b="1" dirty="0">
                <a:solidFill>
                  <a:srgbClr val="B050D7"/>
                </a:solidFill>
              </a:rPr>
              <a:t>they failed to hold the empire together </a:t>
            </a:r>
            <a:r>
              <a:rPr lang="en-US" dirty="0"/>
              <a:t>once Asoka was gone (When he died, the empire began to break up) </a:t>
            </a:r>
          </a:p>
          <a:p>
            <a:endParaRPr lang="en-US" dirty="0"/>
          </a:p>
        </p:txBody>
      </p:sp>
      <p:pic>
        <p:nvPicPr>
          <p:cNvPr id="2050" name="Picture 2" descr="http://images.encyclopedia.com/utility/image.aspx?id=2792773&amp;imagetype=Manual&amp;height=300&amp;widt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23" y="67791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QkbZvZO4Eb7Fup6j1ofNTLx0qLWWN9W5y8IP5QIL-wAaBSi7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646376"/>
            <a:ext cx="1465316" cy="195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9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Asoka Promotes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833" y="1333500"/>
            <a:ext cx="4138954" cy="4792663"/>
          </a:xfrm>
        </p:spPr>
        <p:txBody>
          <a:bodyPr/>
          <a:lstStyle/>
          <a:p>
            <a:r>
              <a:rPr lang="en-US" sz="2500" b="1" u="sng" dirty="0" smtClean="0">
                <a:solidFill>
                  <a:srgbClr val="B050D7"/>
                </a:solidFill>
              </a:rPr>
              <a:t>Asoka’s Advancements:</a:t>
            </a:r>
          </a:p>
          <a:p>
            <a:pPr lvl="1"/>
            <a:r>
              <a:rPr lang="en-US" dirty="0" smtClean="0"/>
              <a:t>Extensive </a:t>
            </a:r>
            <a:r>
              <a:rPr lang="en-US" dirty="0" smtClean="0">
                <a:solidFill>
                  <a:srgbClr val="B050D7"/>
                </a:solidFill>
              </a:rPr>
              <a:t>roads</a:t>
            </a:r>
            <a:r>
              <a:rPr lang="en-US" dirty="0" smtClean="0"/>
              <a:t> build so he could visit his whole kingdom</a:t>
            </a:r>
          </a:p>
          <a:p>
            <a:pPr lvl="1"/>
            <a:r>
              <a:rPr lang="en-US" dirty="0" smtClean="0"/>
              <a:t>Roads improved </a:t>
            </a:r>
            <a:r>
              <a:rPr lang="en-US" dirty="0" smtClean="0">
                <a:solidFill>
                  <a:srgbClr val="B050D7"/>
                </a:solidFill>
              </a:rPr>
              <a:t>communication</a:t>
            </a:r>
            <a:r>
              <a:rPr lang="en-US" dirty="0" smtClean="0"/>
              <a:t> throughout the vast empire</a:t>
            </a:r>
          </a:p>
          <a:p>
            <a:pPr lvl="1"/>
            <a:r>
              <a:rPr lang="en-US" dirty="0" smtClean="0"/>
              <a:t>Planted </a:t>
            </a:r>
            <a:r>
              <a:rPr lang="en-US" dirty="0" smtClean="0">
                <a:solidFill>
                  <a:srgbClr val="B050D7"/>
                </a:solidFill>
              </a:rPr>
              <a:t>trees</a:t>
            </a:r>
            <a:r>
              <a:rPr lang="en-US" dirty="0" smtClean="0"/>
              <a:t> along the road for people to rest under the shade</a:t>
            </a:r>
          </a:p>
          <a:p>
            <a:pPr lvl="1"/>
            <a:r>
              <a:rPr lang="en-US" dirty="0" smtClean="0"/>
              <a:t>Dug </a:t>
            </a:r>
            <a:r>
              <a:rPr lang="en-US" dirty="0" smtClean="0">
                <a:solidFill>
                  <a:srgbClr val="B050D7"/>
                </a:solidFill>
              </a:rPr>
              <a:t>wells </a:t>
            </a:r>
            <a:r>
              <a:rPr lang="en-US" dirty="0" smtClean="0"/>
              <a:t>along roads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What did this show? Asoka’s </a:t>
            </a:r>
            <a:r>
              <a:rPr lang="en-US" dirty="0" smtClean="0">
                <a:solidFill>
                  <a:srgbClr val="B050D7"/>
                </a:solidFill>
              </a:rPr>
              <a:t>concern for his subject’s well-being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133350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37" y="3923847"/>
            <a:ext cx="3679826" cy="253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Asoka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https://www.youtube.com/watch?v=4GHe9mR4Zoc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Period of Turmoil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143000"/>
            <a:ext cx="5153026" cy="546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Asoka’s death left a power vacuum that was felt throughout the whole subcontinent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B050D7"/>
                </a:solidFill>
              </a:rPr>
              <a:t>next dynasty </a:t>
            </a:r>
            <a:r>
              <a:rPr lang="en-US" dirty="0" smtClean="0"/>
              <a:t>(</a:t>
            </a:r>
            <a:r>
              <a:rPr lang="en-US" sz="3800" b="1" dirty="0" smtClean="0">
                <a:solidFill>
                  <a:srgbClr val="B050D7"/>
                </a:solidFill>
              </a:rPr>
              <a:t>Andhra</a:t>
            </a:r>
            <a:r>
              <a:rPr lang="en-US" dirty="0" smtClean="0"/>
              <a:t>) arose and dominated the region for hundreds of years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Northern</a:t>
            </a:r>
            <a:r>
              <a:rPr lang="en-US" dirty="0" smtClean="0"/>
              <a:t> India felt a flood of new people fleeing from political instability in other regions of Asia </a:t>
            </a:r>
          </a:p>
          <a:p>
            <a:pPr lvl="1"/>
            <a:r>
              <a:rPr lang="en-US" dirty="0" smtClean="0"/>
              <a:t>For 500 years, </a:t>
            </a:r>
            <a:r>
              <a:rPr lang="en-US" dirty="0" smtClean="0">
                <a:solidFill>
                  <a:srgbClr val="B050D7"/>
                </a:solidFill>
              </a:rPr>
              <a:t>Greeks, Persians, and Central Asians </a:t>
            </a:r>
            <a:r>
              <a:rPr lang="en-US" dirty="0" smtClean="0"/>
              <a:t>poured through the pass into northern India</a:t>
            </a:r>
          </a:p>
          <a:p>
            <a:pPr lvl="1"/>
            <a:r>
              <a:rPr lang="en-US" dirty="0" smtClean="0"/>
              <a:t>These invaders, disrupted Indian society</a:t>
            </a:r>
          </a:p>
          <a:p>
            <a:pPr lvl="1"/>
            <a:r>
              <a:rPr lang="en-US" dirty="0" smtClean="0"/>
              <a:t>Invaders introduced new languages and customs</a:t>
            </a:r>
          </a:p>
          <a:p>
            <a:r>
              <a:rPr lang="en-US" dirty="0" smtClean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South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B050D7"/>
                </a:solidFill>
              </a:rPr>
              <a:t>Tamil</a:t>
            </a:r>
            <a:r>
              <a:rPr lang="en-US" dirty="0" smtClean="0"/>
              <a:t> language and people ruled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1" y="1473198"/>
            <a:ext cx="318770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332" y="4152900"/>
            <a:ext cx="3277021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484094"/>
            <a:ext cx="3925359" cy="5642069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Main Idea: The Mauryas and the Guptas established Indian empires, but neither unified India permanently</a:t>
            </a:r>
          </a:p>
          <a:p>
            <a:endParaRPr lang="en-US" sz="2500" dirty="0" smtClean="0"/>
          </a:p>
          <a:p>
            <a:r>
              <a:rPr lang="en-US" sz="2500" dirty="0" smtClean="0"/>
              <a:t>Why it matters now? The diversity of peoples, cultures, beliefs, and languages in India continues to pose challenges to Indian unity today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833" y="867834"/>
            <a:ext cx="3923772" cy="4961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246" y="1270128"/>
            <a:ext cx="4183472" cy="5218569"/>
          </a:xfrm>
        </p:spPr>
        <p:txBody>
          <a:bodyPr/>
          <a:lstStyle/>
          <a:p>
            <a:r>
              <a:rPr lang="en-US" dirty="0" smtClean="0"/>
              <a:t>1. By 600 BCE, almost </a:t>
            </a:r>
            <a:r>
              <a:rPr lang="en-US" sz="2500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1000 years after the Aryan migrations</a:t>
            </a:r>
            <a:r>
              <a:rPr lang="en-US" dirty="0" smtClean="0"/>
              <a:t>, many small kingdoms were scattered throughout India</a:t>
            </a:r>
          </a:p>
          <a:p>
            <a:r>
              <a:rPr lang="en-US" dirty="0" smtClean="0"/>
              <a:t>2. In 326 BCE, </a:t>
            </a:r>
            <a:r>
              <a:rPr lang="en-US" b="1" dirty="0" smtClean="0">
                <a:solidFill>
                  <a:srgbClr val="B050D7"/>
                </a:solidFill>
              </a:rPr>
              <a:t>Alexander the Great </a:t>
            </a:r>
            <a:r>
              <a:rPr lang="en-US" dirty="0" smtClean="0"/>
              <a:t>brought the Indus Valley under Greek control</a:t>
            </a:r>
          </a:p>
          <a:p>
            <a:r>
              <a:rPr lang="en-US" dirty="0" smtClean="0"/>
              <a:t>3. After Alexander left India, a great Indian military leader, </a:t>
            </a:r>
            <a:r>
              <a:rPr lang="en-US" dirty="0" smtClean="0">
                <a:solidFill>
                  <a:srgbClr val="B050D7"/>
                </a:solidFill>
              </a:rPr>
              <a:t>Chandragupta Maurya </a:t>
            </a:r>
            <a:r>
              <a:rPr lang="en-US" dirty="0" smtClean="0"/>
              <a:t>seized power for himself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1270128"/>
            <a:ext cx="3731772" cy="5218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Chandragupta Maurya Builds 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3925359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likely </a:t>
            </a:r>
            <a:r>
              <a:rPr lang="en-US" b="1" dirty="0" smtClean="0">
                <a:solidFill>
                  <a:srgbClr val="B050D7"/>
                </a:solidFill>
              </a:rPr>
              <a:t>born into the kingdom of Magadha </a:t>
            </a:r>
            <a:r>
              <a:rPr lang="en-US" dirty="0" smtClean="0"/>
              <a:t>(by the Ganges River)</a:t>
            </a:r>
          </a:p>
          <a:p>
            <a:r>
              <a:rPr lang="en-US" dirty="0" smtClean="0"/>
              <a:t>The kingdom had been ruled for centuries by the Nanda family</a:t>
            </a:r>
          </a:p>
          <a:p>
            <a:r>
              <a:rPr lang="en-US" dirty="0" smtClean="0"/>
              <a:t>Chandragupta gathered an army and </a:t>
            </a:r>
            <a:r>
              <a:rPr lang="en-US" b="1" dirty="0" smtClean="0">
                <a:solidFill>
                  <a:srgbClr val="B050D7"/>
                </a:solidFill>
              </a:rPr>
              <a:t>killed the king </a:t>
            </a:r>
            <a:r>
              <a:rPr lang="en-US" dirty="0" smtClean="0"/>
              <a:t>and then claimed the throne</a:t>
            </a:r>
          </a:p>
          <a:p>
            <a:r>
              <a:rPr lang="en-US" dirty="0" smtClean="0"/>
              <a:t>This begun the </a:t>
            </a:r>
            <a:r>
              <a:rPr lang="en-US" sz="3000" b="1" dirty="0" smtClean="0">
                <a:solidFill>
                  <a:srgbClr val="B050D7"/>
                </a:solidFill>
              </a:rPr>
              <a:t>Mauryan Empire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833" y="1708149"/>
            <a:ext cx="4203700" cy="4684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Mauryan Empire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https://www.youtube.com/watch?v=Bu5M_ifW-FY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Chandragupta Unifies North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333" y="1333500"/>
            <a:ext cx="3440454" cy="47926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Chandra </a:t>
            </a:r>
            <a:r>
              <a:rPr lang="en-US" b="1" dirty="0" smtClean="0">
                <a:solidFill>
                  <a:srgbClr val="B050D7"/>
                </a:solidFill>
              </a:rPr>
              <a:t>seized all land </a:t>
            </a:r>
            <a:r>
              <a:rPr lang="en-US" dirty="0" smtClean="0"/>
              <a:t>from Magadha to Indus</a:t>
            </a:r>
          </a:p>
          <a:p>
            <a:r>
              <a:rPr lang="en-US" dirty="0" smtClean="0"/>
              <a:t>Chandra began to fight against </a:t>
            </a:r>
            <a:r>
              <a:rPr lang="en-US" b="1" dirty="0" smtClean="0">
                <a:solidFill>
                  <a:srgbClr val="B050D7"/>
                </a:solidFill>
              </a:rPr>
              <a:t>Seleucus </a:t>
            </a:r>
            <a:r>
              <a:rPr lang="en-US" dirty="0" smtClean="0"/>
              <a:t>(one of Alexander the Great’s successors) and won after several years</a:t>
            </a:r>
          </a:p>
          <a:p>
            <a:r>
              <a:rPr lang="en-US" dirty="0" smtClean="0"/>
              <a:t>By 303 BCE, the Mauryan Empire stretched more than </a:t>
            </a:r>
            <a:r>
              <a:rPr lang="en-US" b="1" dirty="0" smtClean="0">
                <a:solidFill>
                  <a:srgbClr val="B050D7"/>
                </a:solidFill>
              </a:rPr>
              <a:t>2,000 miles</a:t>
            </a:r>
          </a:p>
          <a:p>
            <a:r>
              <a:rPr lang="en-US" dirty="0" smtClean="0"/>
              <a:t>Chandra </a:t>
            </a:r>
            <a:r>
              <a:rPr lang="en-US" b="1" dirty="0" smtClean="0">
                <a:solidFill>
                  <a:srgbClr val="B050D7"/>
                </a:solidFill>
              </a:rPr>
              <a:t>raised an army</a:t>
            </a:r>
          </a:p>
          <a:p>
            <a:r>
              <a:rPr lang="en-US" dirty="0" smtClean="0"/>
              <a:t>Chandra’s government had to </a:t>
            </a:r>
            <a:r>
              <a:rPr lang="en-US" b="1" dirty="0" smtClean="0">
                <a:solidFill>
                  <a:srgbClr val="B050D7"/>
                </a:solidFill>
              </a:rPr>
              <a:t>highly tax his people to raise his army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1333500"/>
            <a:ext cx="2483897" cy="3162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028" y="4169833"/>
            <a:ext cx="2534305" cy="226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4602693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Chandra relied on his </a:t>
            </a:r>
            <a:r>
              <a:rPr lang="en-US" dirty="0" smtClean="0">
                <a:solidFill>
                  <a:srgbClr val="B050D7"/>
                </a:solidFill>
              </a:rPr>
              <a:t>advisor</a:t>
            </a:r>
            <a:r>
              <a:rPr lang="en-US" dirty="0" smtClean="0"/>
              <a:t>, </a:t>
            </a:r>
            <a:r>
              <a:rPr lang="en-US" sz="3600" b="1" dirty="0" smtClean="0">
                <a:solidFill>
                  <a:srgbClr val="B050D7"/>
                </a:solidFill>
              </a:rPr>
              <a:t>Kautilya</a:t>
            </a:r>
          </a:p>
          <a:p>
            <a:r>
              <a:rPr lang="en-US" dirty="0" smtClean="0"/>
              <a:t>Kautilya wrote a </a:t>
            </a:r>
            <a:r>
              <a:rPr lang="en-US" dirty="0" smtClean="0">
                <a:solidFill>
                  <a:srgbClr val="B050D7"/>
                </a:solidFill>
              </a:rPr>
              <a:t>rule book</a:t>
            </a:r>
            <a:r>
              <a:rPr lang="en-US" dirty="0" smtClean="0"/>
              <a:t>, </a:t>
            </a:r>
            <a:r>
              <a:rPr lang="en-US" sz="3400" b="1" dirty="0" smtClean="0">
                <a:solidFill>
                  <a:srgbClr val="B050D7"/>
                </a:solidFill>
              </a:rPr>
              <a:t>Arthasastra</a:t>
            </a:r>
            <a:r>
              <a:rPr lang="en-US" dirty="0" smtClean="0"/>
              <a:t>, that taught how to hold a vast empire together</a:t>
            </a:r>
          </a:p>
          <a:p>
            <a:r>
              <a:rPr lang="en-US" dirty="0" smtClean="0"/>
              <a:t>Chandra created a highly </a:t>
            </a:r>
            <a:r>
              <a:rPr lang="en-US" b="1" dirty="0" smtClean="0">
                <a:solidFill>
                  <a:srgbClr val="B050D7"/>
                </a:solidFill>
              </a:rPr>
              <a:t>bureaucratic government</a:t>
            </a:r>
            <a:r>
              <a:rPr lang="en-US" dirty="0" smtClean="0"/>
              <a:t>, with elected officials</a:t>
            </a:r>
          </a:p>
          <a:p>
            <a:r>
              <a:rPr lang="en-US" dirty="0" smtClean="0"/>
              <a:t>Chandra </a:t>
            </a:r>
            <a:r>
              <a:rPr lang="en-US" b="1" dirty="0" smtClean="0">
                <a:solidFill>
                  <a:srgbClr val="B050D7"/>
                </a:solidFill>
              </a:rPr>
              <a:t>divided his kingdom into provinces</a:t>
            </a:r>
            <a:r>
              <a:rPr lang="en-US" dirty="0" smtClean="0"/>
              <a:t> with individual princes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167" y="1018117"/>
            <a:ext cx="3196166" cy="510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Life and Country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182" y="1333500"/>
            <a:ext cx="5303120" cy="4792663"/>
          </a:xfrm>
        </p:spPr>
        <p:txBody>
          <a:bodyPr>
            <a:normAutofit/>
          </a:bodyPr>
          <a:lstStyle/>
          <a:p>
            <a:r>
              <a:rPr lang="en-US" dirty="0" smtClean="0"/>
              <a:t>Seleucus sent an ambassador to Chandra’s capital</a:t>
            </a:r>
          </a:p>
          <a:p>
            <a:r>
              <a:rPr lang="en-US" dirty="0" smtClean="0"/>
              <a:t>In the ambassador’s letter he </a:t>
            </a:r>
            <a:r>
              <a:rPr lang="en-US" b="1" dirty="0" smtClean="0">
                <a:solidFill>
                  <a:srgbClr val="B050D7"/>
                </a:solidFill>
              </a:rPr>
              <a:t>described the capital </a:t>
            </a:r>
            <a:r>
              <a:rPr lang="en-US" dirty="0" smtClean="0"/>
              <a:t>as:</a:t>
            </a:r>
          </a:p>
          <a:p>
            <a:pPr lvl="1"/>
            <a:r>
              <a:rPr lang="en-US" dirty="0" smtClean="0"/>
              <a:t>Gold covered pillars</a:t>
            </a:r>
          </a:p>
          <a:p>
            <a:pPr lvl="1"/>
            <a:r>
              <a:rPr lang="en-US" dirty="0" smtClean="0"/>
              <a:t>Numerous fountains</a:t>
            </a:r>
          </a:p>
          <a:p>
            <a:pPr lvl="1"/>
            <a:r>
              <a:rPr lang="en-US" dirty="0" smtClean="0"/>
              <a:t>Thrones</a:t>
            </a:r>
          </a:p>
          <a:p>
            <a:pPr lvl="1"/>
            <a:r>
              <a:rPr lang="en-US" dirty="0" smtClean="0"/>
              <a:t>Farmers are exempt from military service</a:t>
            </a:r>
          </a:p>
          <a:p>
            <a:pPr lvl="1"/>
            <a:r>
              <a:rPr lang="en-US" dirty="0" smtClean="0"/>
              <a:t>You either serve in military or farm</a:t>
            </a:r>
          </a:p>
          <a:p>
            <a:r>
              <a:rPr lang="en-US" dirty="0" smtClean="0"/>
              <a:t>Chandra’s son ruled for 32 years, and then his grandson, </a:t>
            </a:r>
            <a:r>
              <a:rPr lang="en-US" b="1" dirty="0" smtClean="0">
                <a:solidFill>
                  <a:srgbClr val="B050D7"/>
                </a:solidFill>
              </a:rPr>
              <a:t>ASOKA</a:t>
            </a:r>
            <a:r>
              <a:rPr lang="en-US" dirty="0" smtClean="0"/>
              <a:t> took over and brought the empire to its greatest height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39" y="1532996"/>
            <a:ext cx="3196166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Asoka Promotes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70000"/>
            <a:ext cx="4475693" cy="4856163"/>
          </a:xfrm>
        </p:spPr>
        <p:txBody>
          <a:bodyPr>
            <a:normAutofit/>
          </a:bodyPr>
          <a:lstStyle/>
          <a:p>
            <a:r>
              <a:rPr lang="en-US" dirty="0" smtClean="0"/>
              <a:t>He waged war to expand his empire</a:t>
            </a:r>
          </a:p>
          <a:p>
            <a:r>
              <a:rPr lang="en-US" dirty="0" smtClean="0"/>
              <a:t>After his bloody war against Kalinga, </a:t>
            </a:r>
            <a:r>
              <a:rPr lang="en-US" b="1" dirty="0" smtClean="0">
                <a:solidFill>
                  <a:srgbClr val="B050D7"/>
                </a:solidFill>
              </a:rPr>
              <a:t>Asoka felt sorrow over the slaughter</a:t>
            </a:r>
          </a:p>
          <a:p>
            <a:r>
              <a:rPr lang="en-US" b="1" dirty="0" smtClean="0">
                <a:solidFill>
                  <a:srgbClr val="B050D7"/>
                </a:solidFill>
              </a:rPr>
              <a:t>“What have I done?”</a:t>
            </a:r>
          </a:p>
          <a:p>
            <a:r>
              <a:rPr lang="en-US" dirty="0" smtClean="0"/>
              <a:t>He </a:t>
            </a:r>
            <a:r>
              <a:rPr lang="en-US" b="1" dirty="0" smtClean="0">
                <a:solidFill>
                  <a:srgbClr val="B050D7"/>
                </a:solidFill>
              </a:rPr>
              <a:t>studied Buddhism </a:t>
            </a:r>
            <a:r>
              <a:rPr lang="en-US" dirty="0" smtClean="0"/>
              <a:t>and the non-violence teaching</a:t>
            </a:r>
          </a:p>
          <a:p>
            <a:r>
              <a:rPr lang="en-US" dirty="0" smtClean="0"/>
              <a:t>Buddhism became the state religious c. 260 BCE</a:t>
            </a:r>
          </a:p>
          <a:p>
            <a:pPr lvl="1"/>
            <a:r>
              <a:rPr lang="en-US" dirty="0" smtClean="0"/>
              <a:t>Sent </a:t>
            </a:r>
            <a:r>
              <a:rPr lang="en-US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missionaries </a:t>
            </a:r>
            <a:r>
              <a:rPr lang="en-US" dirty="0" smtClean="0"/>
              <a:t>throughout Asia to spread the religion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100" y="1600200"/>
            <a:ext cx="2971800" cy="273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167" y="4049531"/>
            <a:ext cx="2497667" cy="207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934</TotalTime>
  <Words>638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Advantage</vt:lpstr>
      <vt:lpstr>The First Empires of India</vt:lpstr>
      <vt:lpstr>PowerPoint Presentation</vt:lpstr>
      <vt:lpstr>Setting the Stage</vt:lpstr>
      <vt:lpstr>Chandragupta Maurya Builds an Empire</vt:lpstr>
      <vt:lpstr>Mauryan Empire</vt:lpstr>
      <vt:lpstr>Chandragupta Unifies North India</vt:lpstr>
      <vt:lpstr>Running the Empire</vt:lpstr>
      <vt:lpstr>City Life and Country Life</vt:lpstr>
      <vt:lpstr>Asoka Promotes Buddhism</vt:lpstr>
      <vt:lpstr>Asoka</vt:lpstr>
      <vt:lpstr>Edicts of Asoka</vt:lpstr>
      <vt:lpstr>Asoka Promotes Buddhism</vt:lpstr>
      <vt:lpstr>Asoka</vt:lpstr>
      <vt:lpstr>A Period of Turmoil</vt:lpstr>
    </vt:vector>
  </TitlesOfParts>
  <Company>Timpview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Empires of India</dc:title>
  <dc:creator>Cassidy Baker</dc:creator>
  <cp:lastModifiedBy>Trevor Griffin</cp:lastModifiedBy>
  <cp:revision>15</cp:revision>
  <dcterms:created xsi:type="dcterms:W3CDTF">2012-10-10T13:18:00Z</dcterms:created>
  <dcterms:modified xsi:type="dcterms:W3CDTF">2015-11-11T20:01:19Z</dcterms:modified>
</cp:coreProperties>
</file>