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68" r:id="rId5"/>
    <p:sldId id="267" r:id="rId6"/>
    <p:sldId id="266" r:id="rId7"/>
    <p:sldId id="279" r:id="rId8"/>
    <p:sldId id="269" r:id="rId9"/>
    <p:sldId id="270" r:id="rId10"/>
    <p:sldId id="272" r:id="rId11"/>
    <p:sldId id="259" r:id="rId12"/>
    <p:sldId id="260" r:id="rId13"/>
    <p:sldId id="262" r:id="rId14"/>
    <p:sldId id="261" r:id="rId15"/>
    <p:sldId id="263" r:id="rId16"/>
    <p:sldId id="264" r:id="rId17"/>
    <p:sldId id="278" r:id="rId18"/>
    <p:sldId id="274" r:id="rId19"/>
    <p:sldId id="273" r:id="rId20"/>
    <p:sldId id="271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pperplate Gothic Bold" panose="020E0705020206020404" pitchFamily="34" charset="0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F672-05BF-41BE-8C30-2C1278E91ED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0"/>
          <a:stretch/>
        </p:blipFill>
        <p:spPr bwMode="auto">
          <a:xfrm>
            <a:off x="228600" y="1460093"/>
            <a:ext cx="8229600" cy="426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786" y="228600"/>
            <a:ext cx="9180786" cy="1470025"/>
          </a:xfrm>
        </p:spPr>
        <p:txBody>
          <a:bodyPr>
            <a:noAutofit/>
          </a:bodyPr>
          <a:lstStyle/>
          <a:p>
            <a:r>
              <a:rPr lang="en-US" sz="9600" smtClean="0">
                <a:latin typeface="Copperplate Gothic Bold" panose="020E0705020206020404" pitchFamily="34" charset="0"/>
              </a:rPr>
              <a:t>The  Second</a:t>
            </a:r>
            <a:endParaRPr lang="en-US" sz="96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2931"/>
            <a:ext cx="9143999" cy="917869"/>
          </a:xfrm>
        </p:spPr>
        <p:txBody>
          <a:bodyPr>
            <a:noAutofit/>
          </a:bodyPr>
          <a:lstStyle/>
          <a:p>
            <a:r>
              <a:rPr lang="en-US" sz="510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Industrial Revolution</a:t>
            </a:r>
            <a:endParaRPr lang="en-US" sz="51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Mud stained British soldiers at 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"/>
          <a:stretch/>
        </p:blipFill>
        <p:spPr bwMode="auto">
          <a:xfrm>
            <a:off x="-1" y="0"/>
            <a:ext cx="9220201" cy="6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4690408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Spencer </a:t>
            </a:r>
          </a:p>
          <a:p>
            <a:r>
              <a:rPr lang="en-US" sz="3200" dirty="0">
                <a:latin typeface="Copperplate Gothic Bold" panose="020E0705020206020404" pitchFamily="34" charset="0"/>
              </a:rPr>
              <a:t> </a:t>
            </a:r>
            <a:r>
              <a:rPr lang="en-US" sz="3200" dirty="0" smtClean="0">
                <a:latin typeface="Copperplate Gothic Bold" panose="020E0705020206020404" pitchFamily="34" charset="0"/>
              </a:rPr>
              <a:t>       Repeating </a:t>
            </a:r>
          </a:p>
          <a:p>
            <a:r>
              <a:rPr lang="en-US" sz="3200" dirty="0">
                <a:latin typeface="Copperplate Gothic Bold" panose="020E0705020206020404" pitchFamily="34" charset="0"/>
              </a:rPr>
              <a:t>	</a:t>
            </a:r>
            <a:r>
              <a:rPr lang="en-US" sz="3200" dirty="0" smtClean="0">
                <a:latin typeface="Copperplate Gothic Bold" panose="020E0705020206020404" pitchFamily="34" charset="0"/>
              </a:rPr>
              <a:t>	 Rifle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   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(American Civil War)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2246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31242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Machine </a:t>
            </a:r>
            <a:r>
              <a:rPr lang="en-US" sz="5400" dirty="0" smtClean="0">
                <a:latin typeface="Copperplate Gothic Bold" panose="020E0705020206020404" pitchFamily="34" charset="0"/>
              </a:rPr>
              <a:t>Gun</a:t>
            </a:r>
            <a:r>
              <a:rPr lang="en-US" dirty="0" smtClean="0">
                <a:latin typeface="Copperplate Gothic Bold" panose="020E0705020206020404" pitchFamily="34" charset="0"/>
              </a:rPr>
              <a:t> </a:t>
            </a:r>
            <a:br>
              <a:rPr lang="en-US" dirty="0" smtClean="0">
                <a:latin typeface="Copperplate Gothic Bold" panose="020E07050202060204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(WWI)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4/Stones_River_cannon_and_cemetery.jpg/1024px-Stones_River_cannon_and_cemet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121" b="20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CIVIL WAR CANNON</a:t>
            </a:r>
            <a:endParaRPr lang="en-US" sz="57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244"/>
          <a:stretch/>
        </p:blipFill>
        <p:spPr>
          <a:xfrm>
            <a:off x="-1" y="0"/>
            <a:ext cx="9144001" cy="68656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315200" cy="1143000"/>
          </a:xfrm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WWI Artillery Piece</a:t>
            </a:r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1/18/The_Monitor_and_Merrimac.jpg/1024px-The_Monitor_and_Merrim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0" y="-29767"/>
            <a:ext cx="9144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219200"/>
            <a:ext cx="6096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IRONCLADS</a:t>
            </a:r>
            <a:endParaRPr lang="en-US" sz="6000" dirty="0"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6/62/HMS_Dreadnought_1906_H6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2"/>
            <a:ext cx="9152021" cy="69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2" y="5410200"/>
            <a:ext cx="9156032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DREADNOUGHT</a:t>
            </a:r>
            <a:endParaRPr lang="en-US" sz="6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9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d/db/Animated_gun_turre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666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1838742"/>
            <a:ext cx="449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FULLY 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AUTOMATED</a:t>
            </a:r>
            <a:endParaRPr lang="en-US" sz="48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495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 Revolution </a:t>
            </a:r>
            <a:b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in Weaponry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4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upload.wikimedia.org/wikipedia/commons/a/a3/Bundesarchiv_Bild_183-R52907%2C_Mannschaft_mit_Gasmasken_am_Fla-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79"/>
            <a:ext cx="9144000" cy="65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upload.wikimedia.org/wikipedia/en/0/00/Photographers_lunch_ac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t="33040" r="482" b="17129"/>
          <a:stretch/>
        </p:blipFill>
        <p:spPr bwMode="auto">
          <a:xfrm>
            <a:off x="-733425" y="-1"/>
            <a:ext cx="9877425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Question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239000" cy="3459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was the Second Industrial Revolution and what differentiated it from the First Industrial Revolution?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11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ile:Bundesarchiv Bild 183-1983-0323-501, Kriegskinematograph im Schützengrab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r="3796"/>
          <a:stretch/>
        </p:blipFill>
        <p:spPr bwMode="auto">
          <a:xfrm>
            <a:off x="-76200" y="0"/>
            <a:ext cx="9220200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491544"/>
              </p:ext>
            </p:extLst>
          </p:nvPr>
        </p:nvGraphicFramePr>
        <p:xfrm>
          <a:off x="304800" y="228600"/>
          <a:ext cx="8458199" cy="573754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06133"/>
                <a:gridCol w="2976033"/>
                <a:gridCol w="2976033"/>
              </a:tblGrid>
              <a:tr h="6415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1</a:t>
                      </a:r>
                      <a:r>
                        <a:rPr lang="en-US" sz="3200" baseline="30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</a:t>
                      </a:r>
                      <a:r>
                        <a:rPr lang="en-US" sz="32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Ind. Rev.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2</a:t>
                      </a:r>
                      <a:r>
                        <a:rPr lang="en-US" sz="3200" baseline="30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nd</a:t>
                      </a:r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Ind. Rev.</a:t>
                      </a:r>
                      <a:endParaRPr lang="en-US" sz="32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Time Frame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Method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 </a:t>
                      </a: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of Production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Mass Production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Power Sources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New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Engines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300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1" baseline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84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Inventions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4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Standard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of 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Living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for working class</a:t>
                      </a:r>
                      <a:endParaRPr lang="en-US" sz="14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619702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 smtClean="0">
                <a:solidFill>
                  <a:schemeClr val="bg1"/>
                </a:solidFill>
              </a:rPr>
              <a:t>*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Note that these technologies continued to be used during the 2</a:t>
            </a:r>
            <a:r>
              <a:rPr lang="en-US" sz="1400" i="1" baseline="30000" dirty="0" smtClean="0">
                <a:solidFill>
                  <a:schemeClr val="bg1"/>
                </a:solidFill>
              </a:rPr>
              <a:t>nd</a:t>
            </a:r>
            <a:r>
              <a:rPr lang="en-US" sz="1400" i="1" dirty="0" smtClean="0">
                <a:solidFill>
                  <a:schemeClr val="bg1"/>
                </a:solidFill>
              </a:rPr>
              <a:t> IR but new sources of power were introduced, in addition.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0462" y="898634"/>
            <a:ext cx="2960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 1760-1830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8572" y="896402"/>
            <a:ext cx="2974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 1850-1914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7834" y="1508234"/>
            <a:ext cx="2186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Hand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Wingdings" panose="05000000000000000000" pitchFamily="2" charset="2"/>
              </a:rPr>
              <a:t> Machine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8572" y="1508234"/>
            <a:ext cx="2794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Increased Automation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7834" y="2165132"/>
            <a:ext cx="1298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Textiles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2165131"/>
            <a:ext cx="2757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Steel</a:t>
            </a:r>
            <a:r>
              <a:rPr lang="en-US" sz="24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16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(Bessemer Process)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27834" y="2797303"/>
            <a:ext cx="2792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Water, Coal, &amp; Steam</a:t>
            </a:r>
            <a:r>
              <a:rPr lang="en-US" sz="20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572" y="2797303"/>
            <a:ext cx="2990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Petroleum &amp; Electricity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04186" y="3242102"/>
            <a:ext cx="20441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Steam Engine</a:t>
            </a:r>
            <a:r>
              <a:rPr lang="en-US" sz="2200" b="1" baseline="300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3254881"/>
            <a:ext cx="2861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Internal Combustion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2579" y="3771406"/>
            <a:ext cx="2965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Spinning Jenny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Water Frame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Spinning Mule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Cotton Gin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1200" y="3771406"/>
            <a:ext cx="29880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Automobiles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Chemicals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Railroads</a:t>
            </a:r>
          </a:p>
          <a:p>
            <a:pPr lvl="0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Telegraph, Telephone, Radio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22579" y="5053605"/>
            <a:ext cx="29686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AWFUL</a:t>
            </a:r>
          </a:p>
          <a:p>
            <a:pPr lvl="0"/>
            <a:r>
              <a:rPr lang="en-US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Think Tocqueville in Manchester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1200" y="5038592"/>
            <a:ext cx="298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Still Bad,</a:t>
            </a:r>
            <a:r>
              <a:rPr lang="en-US" sz="2000" b="1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but improving</a:t>
            </a:r>
          </a:p>
          <a:p>
            <a:r>
              <a:rPr lang="en-US" i="1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(Sewers, Sanitation, etc.)</a:t>
            </a:r>
          </a:p>
          <a:p>
            <a:r>
              <a:rPr lang="en-US" b="1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Expansion of Middle Class</a:t>
            </a:r>
            <a:endParaRPr lang="en-US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162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n-US" sz="16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EXPOSITIONS</a:t>
            </a:r>
            <a:endParaRPr lang="en-US" sz="7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1851-Present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4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9/Crystal_Palace_-_interi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3000">
                <a:schemeClr val="tx1">
                  <a:alpha val="0"/>
                </a:schemeClr>
              </a:gs>
              <a:gs pos="78000">
                <a:schemeClr val="tx1">
                  <a:alpha val="40000"/>
                </a:schemeClr>
              </a:gs>
            </a:gsLst>
            <a:lin ang="15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213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Palace 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Exhibition 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(1851)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upload.wikimedia.org/wikipedia/commons/thumb/a/a8/Chicago_World%27s_Columbian_Exposition_1893.jpg/1024px-Chicago_World%27s_Columbian_Exposition_18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/>
          <a:stretch/>
        </p:blipFill>
        <p:spPr bwMode="auto">
          <a:xfrm>
            <a:off x="-1" y="0"/>
            <a:ext cx="9168063" cy="68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782762"/>
          </a:xfrm>
        </p:spPr>
        <p:txBody>
          <a:bodyPr>
            <a:noAutofit/>
          </a:bodyPr>
          <a:lstStyle/>
          <a:p>
            <a:pPr algn="l"/>
            <a:r>
              <a:rPr lang="en-US" sz="5100" dirty="0" smtClean="0"/>
              <a:t>Columbian Exposition </a:t>
            </a:r>
            <a:r>
              <a:rPr lang="en-US" dirty="0" smtClean="0">
                <a:latin typeface="Trebuchet MS" panose="020B0603020202020204" pitchFamily="34" charset="0"/>
              </a:rPr>
              <a:t>(1893)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robotsvoice.com/wp-content/uploads/2013/0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3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68580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2005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6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162"/>
          </a:xfrm>
        </p:spPr>
        <p:txBody>
          <a:bodyPr>
            <a:noAutofit/>
          </a:bodyPr>
          <a:lstStyle/>
          <a:p>
            <a:r>
              <a:rPr lang="en-US" sz="125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en-US" sz="115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Comparing the First and Second Industrial Revolutions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2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9/Chickamauga.jpg/1024px-Chickamau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3981" r="4679" b="5453"/>
          <a:stretch/>
        </p:blipFill>
        <p:spPr bwMode="auto">
          <a:xfrm>
            <a:off x="1" y="1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pperplate Gothic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175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Copperplate Gothic Bold</vt:lpstr>
      <vt:lpstr>Trebuchet MS</vt:lpstr>
      <vt:lpstr>Office Theme</vt:lpstr>
      <vt:lpstr>The  Second</vt:lpstr>
      <vt:lpstr>Essential Question</vt:lpstr>
      <vt:lpstr>PowerPoint Presentation</vt:lpstr>
      <vt:lpstr>WORLD EXPOSITIONS</vt:lpstr>
      <vt:lpstr>Crystal Palace  Exhibition  (1851)</vt:lpstr>
      <vt:lpstr>Columbian Exposition (1893)</vt:lpstr>
      <vt:lpstr>PowerPoint Presentation</vt:lpstr>
      <vt:lpstr>MILITARY TECHNOLOGIES</vt:lpstr>
      <vt:lpstr>PowerPoint Presentation</vt:lpstr>
      <vt:lpstr>PowerPoint Presentation</vt:lpstr>
      <vt:lpstr>PowerPoint Presentation</vt:lpstr>
      <vt:lpstr>Machine Gun  (WWI)</vt:lpstr>
      <vt:lpstr>CIVIL WAR CANNON</vt:lpstr>
      <vt:lpstr>WWI Artillery Piece</vt:lpstr>
      <vt:lpstr>IRONCLADS</vt:lpstr>
      <vt:lpstr>DREADNOUGHT</vt:lpstr>
      <vt:lpstr>PowerPoint Presentation</vt:lpstr>
      <vt:lpstr>PowerPoint Presentation</vt:lpstr>
      <vt:lpstr>PowerPoint Presentation</vt:lpstr>
      <vt:lpstr>PowerPoint Presentation</vt:lpstr>
    </vt:vector>
  </TitlesOfParts>
  <Company>SDOC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Industrial Revolution JPG</dc:title>
  <dc:creator>Tom Richey</dc:creator>
  <cp:lastModifiedBy>Trevor Griffin</cp:lastModifiedBy>
  <cp:revision>29</cp:revision>
  <dcterms:created xsi:type="dcterms:W3CDTF">2015-03-19T15:55:09Z</dcterms:created>
  <dcterms:modified xsi:type="dcterms:W3CDTF">2016-01-08T00:53:05Z</dcterms:modified>
</cp:coreProperties>
</file>