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82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4AFA8B-8EC8-4592-B298-299B6F5F79F9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9358F1-27E8-4CBF-A05F-7363701804B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did Rome fall?</a:t>
            </a:r>
            <a:endParaRPr lang="en-US" sz="5400" dirty="0"/>
          </a:p>
        </p:txBody>
      </p:sp>
      <p:pic>
        <p:nvPicPr>
          <p:cNvPr id="2050" name="Picture 2" descr="https://i.ytimg.com/vi/LsKIsaEp_Qg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191" y="2819400"/>
            <a:ext cx="5181598" cy="388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4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allaboutturkey.com/img/biza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0" y="619124"/>
            <a:ext cx="9045430" cy="547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8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</a:t>
            </a:r>
            <a:r>
              <a:rPr lang="en-US" i="1" dirty="0" err="1" smtClean="0"/>
              <a:t>Pax</a:t>
            </a:r>
            <a:r>
              <a:rPr lang="en-US" i="1" dirty="0" smtClean="0"/>
              <a:t> </a:t>
            </a:r>
            <a:r>
              <a:rPr lang="en-US" i="1" dirty="0" err="1" smtClean="0"/>
              <a:t>Romana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Marcus Aurelius </a:t>
            </a:r>
            <a:r>
              <a:rPr lang="en-US" sz="3200" dirty="0" smtClean="0"/>
              <a:t>(161-180 C.E.)</a:t>
            </a:r>
            <a:endParaRPr lang="en-US" sz="3200" dirty="0"/>
          </a:p>
          <a:p>
            <a:pPr lvl="1"/>
            <a:r>
              <a:rPr lang="en-US" sz="2800" dirty="0"/>
              <a:t>Last great Emperor for nearly 2 </a:t>
            </a:r>
            <a:r>
              <a:rPr lang="en-US" sz="2800" dirty="0" smtClean="0"/>
              <a:t>centuries</a:t>
            </a:r>
          </a:p>
          <a:p>
            <a:r>
              <a:rPr lang="en-US" sz="3200" dirty="0" smtClean="0"/>
              <a:t>Economy Weakens</a:t>
            </a:r>
          </a:p>
          <a:p>
            <a:pPr lvl="1"/>
            <a:r>
              <a:rPr lang="en-US" sz="2800" dirty="0" smtClean="0"/>
              <a:t>Overtaxed the land</a:t>
            </a:r>
          </a:p>
          <a:p>
            <a:pPr lvl="2"/>
            <a:r>
              <a:rPr lang="en-US" sz="2400" dirty="0" smtClean="0"/>
              <a:t>Agriculture suffered because the soil was overused</a:t>
            </a:r>
          </a:p>
          <a:p>
            <a:pPr lvl="1"/>
            <a:r>
              <a:rPr lang="en-US" sz="2800" dirty="0" smtClean="0"/>
              <a:t>Empire reached it’s limits</a:t>
            </a:r>
          </a:p>
          <a:p>
            <a:pPr lvl="2"/>
            <a:r>
              <a:rPr lang="en-US" sz="2400" dirty="0" smtClean="0"/>
              <a:t>Rome was running out of resources</a:t>
            </a:r>
          </a:p>
          <a:p>
            <a:r>
              <a:rPr lang="en-US" sz="3200" dirty="0" smtClean="0"/>
              <a:t>Military turmoil</a:t>
            </a:r>
          </a:p>
          <a:p>
            <a:pPr lvl="1"/>
            <a:r>
              <a:rPr lang="en-US" sz="2800" dirty="0" smtClean="0"/>
              <a:t>Power struggles caused loyalty of army’s to change</a:t>
            </a:r>
          </a:p>
          <a:p>
            <a:pPr lvl="2"/>
            <a:r>
              <a:rPr lang="en-US" sz="2400" dirty="0" smtClean="0"/>
              <a:t>Loyalty lies with the general not the emperor</a:t>
            </a:r>
          </a:p>
          <a:p>
            <a:pPr lvl="1"/>
            <a:r>
              <a:rPr lang="en-US" sz="2800" dirty="0" smtClean="0"/>
              <a:t>Citizens no longer were loyal to the emperor</a:t>
            </a:r>
          </a:p>
        </p:txBody>
      </p:sp>
      <p:pic>
        <p:nvPicPr>
          <p:cNvPr id="1026" name="Picture 2" descr="https://upload.wikimedia.org/wikipedia/commons/2/2b/Roman_-_Portrait_of_the_Emperor_Marcus_Aurelius_-_Walters_232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066800"/>
            <a:ext cx="1660526" cy="2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6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Diocletian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 powerful general gains power </a:t>
            </a:r>
            <a:r>
              <a:rPr lang="en-US" dirty="0" smtClean="0"/>
              <a:t>in 284 C.E.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Restored order to the empire and doubled the size of the army</a:t>
            </a:r>
          </a:p>
          <a:p>
            <a:endParaRPr lang="en-US" dirty="0" smtClean="0"/>
          </a:p>
          <a:p>
            <a:r>
              <a:rPr lang="en-US" dirty="0" smtClean="0"/>
              <a:t>Retires in </a:t>
            </a:r>
            <a:r>
              <a:rPr lang="en-US" dirty="0"/>
              <a:t>305 C.E. </a:t>
            </a:r>
            <a:r>
              <a:rPr lang="en-US" dirty="0" smtClean="0"/>
              <a:t>sending the Empire back into turmoil</a:t>
            </a:r>
          </a:p>
          <a:p>
            <a:endParaRPr lang="en-US" dirty="0" smtClean="0"/>
          </a:p>
          <a:p>
            <a:r>
              <a:rPr lang="en-US" dirty="0" smtClean="0"/>
              <a:t>Believed the empire had grown </a:t>
            </a:r>
            <a:r>
              <a:rPr lang="en-US" dirty="0" smtClean="0"/>
              <a:t>too </a:t>
            </a:r>
            <a:r>
              <a:rPr lang="en-US" dirty="0" smtClean="0"/>
              <a:t>large; split the empire into East (Greece, Anatolia, Syria, and Egypt) and West (Italy, Gaul, Britain and Spain)</a:t>
            </a:r>
          </a:p>
          <a:p>
            <a:pPr lvl="1"/>
            <a:r>
              <a:rPr lang="en-US" dirty="0" smtClean="0"/>
              <a:t>The East was far wealthier than the West</a:t>
            </a:r>
            <a:endParaRPr lang="en-US" dirty="0"/>
          </a:p>
        </p:txBody>
      </p:sp>
      <p:pic>
        <p:nvPicPr>
          <p:cNvPr id="3074" name="Picture 2" descr="http://upload.wikimedia.org/wikipedia/commons/a/af/Istanbul_-_Museo_archeol._-_Diocleziano_(284-305_d.C.)_-_Foto_G._Dall'Orto_28-5-20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690688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7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1.bp.blogspot.com/-mR4gkBwHhaw/VAv8vYUKMKI/AAAAAAAADVE/TpZkeSbdysw/s1600/085%252BEastern%252B%2526%252BWestern%252BRoman%252BEmpires%252B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725226" cy="566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2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Constantine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311 C.E. </a:t>
            </a:r>
            <a:r>
              <a:rPr lang="en-US" dirty="0" smtClean="0"/>
              <a:t>four rivals battle for power</a:t>
            </a:r>
          </a:p>
          <a:p>
            <a:endParaRPr lang="en-US" dirty="0" smtClean="0"/>
          </a:p>
          <a:p>
            <a:r>
              <a:rPr lang="en-US" dirty="0" smtClean="0"/>
              <a:t>312 C.E. </a:t>
            </a:r>
            <a:r>
              <a:rPr lang="en-US" dirty="0" smtClean="0"/>
              <a:t>Constantine takes control of the Western Empire</a:t>
            </a:r>
          </a:p>
          <a:p>
            <a:endParaRPr lang="en-US" dirty="0" smtClean="0"/>
          </a:p>
          <a:p>
            <a:r>
              <a:rPr lang="en-US" dirty="0" smtClean="0"/>
              <a:t>324 C.E. Constantine expands power </a:t>
            </a:r>
            <a:r>
              <a:rPr lang="en-US" dirty="0" smtClean="0"/>
              <a:t>of the Eastern Empire</a:t>
            </a:r>
          </a:p>
          <a:p>
            <a:endParaRPr lang="en-US" dirty="0" smtClean="0"/>
          </a:p>
          <a:p>
            <a:r>
              <a:rPr lang="en-US" dirty="0" smtClean="0"/>
              <a:t>330 C.E. </a:t>
            </a:r>
            <a:r>
              <a:rPr lang="en-US" dirty="0" smtClean="0"/>
              <a:t>moves capitol to </a:t>
            </a:r>
            <a:r>
              <a:rPr lang="en-US" dirty="0" smtClean="0"/>
              <a:t>Byzantium, </a:t>
            </a:r>
            <a:r>
              <a:rPr lang="en-US" dirty="0" smtClean="0"/>
              <a:t>in modern Turkey</a:t>
            </a:r>
          </a:p>
          <a:p>
            <a:pPr lvl="1"/>
            <a:r>
              <a:rPr lang="en-US" dirty="0" smtClean="0"/>
              <a:t>Eventually re-named Constantinople</a:t>
            </a:r>
            <a:endParaRPr lang="en-US" dirty="0"/>
          </a:p>
        </p:txBody>
      </p:sp>
      <p:pic>
        <p:nvPicPr>
          <p:cNvPr id="9218" name="Picture 2" descr="http://www.ushistory.org/civ/images/000328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5254"/>
            <a:ext cx="1623646" cy="234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7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of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Mongol’s (the Huns) invade Gaul in </a:t>
            </a:r>
            <a:r>
              <a:rPr lang="en-US" dirty="0" smtClean="0"/>
              <a:t>370 C.E.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Germanic “barbarians” flee the Huns, pushing into Roman territory</a:t>
            </a:r>
          </a:p>
          <a:p>
            <a:endParaRPr lang="en-US" dirty="0"/>
          </a:p>
          <a:p>
            <a:r>
              <a:rPr lang="en-US" dirty="0" smtClean="0"/>
              <a:t>410 C.E. </a:t>
            </a:r>
            <a:r>
              <a:rPr lang="en-US" dirty="0" smtClean="0"/>
              <a:t>German barbarians plunder Rome for three days</a:t>
            </a:r>
            <a:endParaRPr lang="en-US" dirty="0"/>
          </a:p>
        </p:txBody>
      </p:sp>
      <p:pic>
        <p:nvPicPr>
          <p:cNvPr id="10242" name="Picture 2" descr="http://listverse.wpengine.netdna-cdn.com/wp-content/uploads/2013/10/Mongol-Emp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19600"/>
            <a:ext cx="4482124" cy="228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s-media-cache-ak0.pinimg.com/236x/2f/17/54/2f1754bf37bfc9d5f7a57b3eabbfdb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55263"/>
            <a:ext cx="1815810" cy="228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06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upload.wikimedia.org/wikipedia/commons/2/2d/Invasions_of_the_Roman_Empire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2" y="230393"/>
            <a:ext cx="8802528" cy="613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4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Attila the Hun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Unifies the Huns in </a:t>
            </a:r>
            <a:r>
              <a:rPr lang="en-US" dirty="0" smtClean="0"/>
              <a:t>444 C.E.</a:t>
            </a:r>
            <a:endParaRPr lang="en-US" dirty="0" smtClean="0"/>
          </a:p>
          <a:p>
            <a:pPr lvl="1"/>
            <a:r>
              <a:rPr lang="en-US" dirty="0" smtClean="0"/>
              <a:t>Fails to take Constantinople</a:t>
            </a:r>
          </a:p>
          <a:p>
            <a:pPr lvl="1"/>
            <a:r>
              <a:rPr lang="en-US" dirty="0" smtClean="0"/>
              <a:t>Marches on Rome in </a:t>
            </a:r>
            <a:r>
              <a:rPr lang="en-US" dirty="0" smtClean="0"/>
              <a:t>452 C.E.</a:t>
            </a:r>
            <a:endParaRPr lang="en-US" dirty="0" smtClean="0"/>
          </a:p>
          <a:p>
            <a:pPr lvl="2"/>
            <a:r>
              <a:rPr lang="en-US" dirty="0" smtClean="0"/>
              <a:t>Famine and disease</a:t>
            </a:r>
          </a:p>
          <a:p>
            <a:pPr lvl="0">
              <a:buClr>
                <a:srgbClr val="D16349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r>
              <a:rPr lang="en-US" dirty="0" smtClean="0">
                <a:solidFill>
                  <a:prstClr val="black"/>
                </a:solidFill>
              </a:rPr>
              <a:t>Dies </a:t>
            </a:r>
            <a:r>
              <a:rPr lang="en-US" dirty="0" smtClean="0">
                <a:solidFill>
                  <a:prstClr val="black"/>
                </a:solidFill>
              </a:rPr>
              <a:t>453 C.E.</a:t>
            </a:r>
            <a:endParaRPr lang="en-US" dirty="0" smtClean="0"/>
          </a:p>
          <a:p>
            <a:pPr lvl="1">
              <a:buClr>
                <a:srgbClr val="D16349"/>
              </a:buClr>
            </a:pPr>
            <a:r>
              <a:rPr lang="en-US" dirty="0" smtClean="0">
                <a:solidFill>
                  <a:prstClr val="black"/>
                </a:solidFill>
              </a:rPr>
              <a:t>Ends Hun advances on Rome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122" name="Picture 2" descr="http://for91days.com/photos/Istanbul/Military%20Museum%20and%20Mehter%20Band/Attila-The-Hu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47800"/>
            <a:ext cx="3086100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simpsonswiki.com/w/images/thumb/e/e3/Genghis_Khan.png/250px-Genghis_Kh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4495800"/>
            <a:ext cx="23812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9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Eastern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Eventually becomes the Byzantine Empire</a:t>
            </a:r>
          </a:p>
          <a:p>
            <a:endParaRPr lang="en-US" dirty="0" smtClean="0"/>
          </a:p>
          <a:p>
            <a:r>
              <a:rPr lang="en-US" dirty="0" smtClean="0"/>
              <a:t>Flourishes for nearly 1,000 years</a:t>
            </a:r>
          </a:p>
          <a:p>
            <a:endParaRPr lang="en-US" dirty="0" smtClean="0"/>
          </a:p>
          <a:p>
            <a:r>
              <a:rPr lang="en-US" dirty="0" smtClean="0"/>
              <a:t>They ruled from Constantinople and saw themselves as the heirs of the great Roman Emperors from the past</a:t>
            </a:r>
            <a:endParaRPr lang="en-US" dirty="0"/>
          </a:p>
        </p:txBody>
      </p:sp>
      <p:pic>
        <p:nvPicPr>
          <p:cNvPr id="8194" name="Picture 2" descr="https://s-media-cache-ak0.pinimg.com/564x/2c/ef/da/2cefda8a2e83f22024d556f786891d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22479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8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220</TotalTime>
  <Words>292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How did Rome fall?</vt:lpstr>
      <vt:lpstr>End of the Pax Romana</vt:lpstr>
      <vt:lpstr>Diocletian</vt:lpstr>
      <vt:lpstr>PowerPoint Presentation</vt:lpstr>
      <vt:lpstr>The Rise of Constantine</vt:lpstr>
      <vt:lpstr>Decline of the West</vt:lpstr>
      <vt:lpstr>PowerPoint Presentation</vt:lpstr>
      <vt:lpstr>Attila the Hun</vt:lpstr>
      <vt:lpstr>Eastern Empire</vt:lpstr>
      <vt:lpstr>PowerPoint Presentation</vt:lpstr>
    </vt:vector>
  </TitlesOfParts>
  <Company>ESD C-1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FALL OF ROME</dc:title>
  <dc:creator>default image</dc:creator>
  <cp:lastModifiedBy>Trevor Griffin</cp:lastModifiedBy>
  <cp:revision>8</cp:revision>
  <dcterms:created xsi:type="dcterms:W3CDTF">2015-11-05T03:10:17Z</dcterms:created>
  <dcterms:modified xsi:type="dcterms:W3CDTF">2016-01-29T18:07:45Z</dcterms:modified>
</cp:coreProperties>
</file>