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6"/>
  </p:notesMasterIdLst>
  <p:sldIdLst>
    <p:sldId id="285" r:id="rId2"/>
    <p:sldId id="260" r:id="rId3"/>
    <p:sldId id="287" r:id="rId4"/>
    <p:sldId id="261" r:id="rId5"/>
    <p:sldId id="289" r:id="rId6"/>
    <p:sldId id="288" r:id="rId7"/>
    <p:sldId id="262" r:id="rId8"/>
    <p:sldId id="263" r:id="rId9"/>
    <p:sldId id="290" r:id="rId10"/>
    <p:sldId id="264" r:id="rId11"/>
    <p:sldId id="295" r:id="rId12"/>
    <p:sldId id="291" r:id="rId13"/>
    <p:sldId id="265" r:id="rId14"/>
    <p:sldId id="292" r:id="rId15"/>
    <p:sldId id="266" r:id="rId16"/>
    <p:sldId id="267" r:id="rId17"/>
    <p:sldId id="293" r:id="rId18"/>
    <p:sldId id="268" r:id="rId19"/>
    <p:sldId id="294" r:id="rId20"/>
    <p:sldId id="269" r:id="rId21"/>
    <p:sldId id="270" r:id="rId22"/>
    <p:sldId id="271" r:id="rId23"/>
    <p:sldId id="272" r:id="rId24"/>
    <p:sldId id="296"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5pPr>
    <a:lvl6pPr marL="2286000" algn="l" defTabSz="914400" rtl="0" eaLnBrk="1" latinLnBrk="0" hangingPunct="1">
      <a:defRPr sz="2400" kern="1200">
        <a:solidFill>
          <a:schemeClr val="tx1"/>
        </a:solidFill>
        <a:latin typeface="Times" pitchFamily="1" charset="0"/>
        <a:ea typeface="ＭＳ Ｐゴシック" pitchFamily="1" charset="-128"/>
        <a:cs typeface="+mn-cs"/>
      </a:defRPr>
    </a:lvl6pPr>
    <a:lvl7pPr marL="2743200" algn="l" defTabSz="914400" rtl="0" eaLnBrk="1" latinLnBrk="0" hangingPunct="1">
      <a:defRPr sz="2400" kern="1200">
        <a:solidFill>
          <a:schemeClr val="tx1"/>
        </a:solidFill>
        <a:latin typeface="Times" pitchFamily="1" charset="0"/>
        <a:ea typeface="ＭＳ Ｐゴシック" pitchFamily="1" charset="-128"/>
        <a:cs typeface="+mn-cs"/>
      </a:defRPr>
    </a:lvl7pPr>
    <a:lvl8pPr marL="3200400" algn="l" defTabSz="914400" rtl="0" eaLnBrk="1" latinLnBrk="0" hangingPunct="1">
      <a:defRPr sz="2400" kern="1200">
        <a:solidFill>
          <a:schemeClr val="tx1"/>
        </a:solidFill>
        <a:latin typeface="Times" pitchFamily="1" charset="0"/>
        <a:ea typeface="ＭＳ Ｐゴシック" pitchFamily="1" charset="-128"/>
        <a:cs typeface="+mn-cs"/>
      </a:defRPr>
    </a:lvl8pPr>
    <a:lvl9pPr marL="3657600" algn="l" defTabSz="914400" rtl="0" eaLnBrk="1" latinLnBrk="0" hangingPunct="1">
      <a:defRPr sz="2400" kern="1200">
        <a:solidFill>
          <a:schemeClr val="tx1"/>
        </a:solidFill>
        <a:latin typeface="Times" pitchFamily="1"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31" autoAdjust="0"/>
    <p:restoredTop sz="72291" autoAdjust="0"/>
  </p:normalViewPr>
  <p:slideViewPr>
    <p:cSldViewPr>
      <p:cViewPr varScale="1">
        <p:scale>
          <a:sx n="52" d="100"/>
          <a:sy n="52" d="100"/>
        </p:scale>
        <p:origin x="-1650" y="-96"/>
      </p:cViewPr>
      <p:guideLst>
        <p:guide orient="horz" pos="2160"/>
        <p:guide pos="2880"/>
      </p:guideLst>
    </p:cSldViewPr>
  </p:slideViewPr>
  <p:outlineViewPr>
    <p:cViewPr>
      <p:scale>
        <a:sx n="33" d="100"/>
        <a:sy n="33" d="100"/>
      </p:scale>
      <p:origin x="48" y="277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0B5AF20-FC8F-4850-8FEB-558B2F16AC82}" type="datetime1">
              <a:rPr lang="en-US"/>
              <a:pPr/>
              <a:t>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8AFFB35-CEE2-458A-8427-2ED38CA7FBC2}" type="slidenum">
              <a:rPr lang="en-US"/>
              <a:pPr/>
              <a:t>‹#›</a:t>
            </a:fld>
            <a:endParaRPr lang="en-US"/>
          </a:p>
        </p:txBody>
      </p:sp>
    </p:spTree>
    <p:extLst>
      <p:ext uri="{BB962C8B-B14F-4D97-AF65-F5344CB8AC3E}">
        <p14:creationId xmlns:p14="http://schemas.microsoft.com/office/powerpoint/2010/main" val="35411864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pPr eaLnBrk="1" hangingPunct="1">
              <a:spcBef>
                <a:spcPct val="0"/>
              </a:spcBef>
            </a:pPr>
            <a:r>
              <a:rPr lang="en-US" dirty="0" smtClean="0">
                <a:latin typeface="Arial" charset="0"/>
                <a:ea typeface="ＭＳ Ｐゴシック" pitchFamily="1" charset="-128"/>
              </a:rPr>
              <a:t>Map 23–1 </a:t>
            </a:r>
            <a:r>
              <a:rPr lang="en-US" b="1" dirty="0" smtClean="0">
                <a:latin typeface="Arial" charset="0"/>
                <a:ea typeface="ＭＳ Ｐゴシック" pitchFamily="1" charset="-128"/>
              </a:rPr>
              <a:t>PATTERNS OF GLOBAL MIGRATION, 1840–1900</a:t>
            </a:r>
            <a:r>
              <a:rPr lang="en-US" dirty="0" smtClean="0">
                <a:latin typeface="Arial" charset="0"/>
                <a:ea typeface="ＭＳ Ｐゴシック" pitchFamily="1" charset="-128"/>
              </a:rPr>
              <a:t> Emigration was a global process by the late 19th century. But more immigrants went to the United States than to every other nation combined.</a:t>
            </a:r>
          </a:p>
          <a:p>
            <a:pPr eaLnBrk="1" hangingPunct="1">
              <a:spcBef>
                <a:spcPct val="0"/>
              </a:spcBef>
            </a:pPr>
            <a:endParaRPr lang="en-US" dirty="0" smtClean="0">
              <a:ea typeface="ＭＳ Ｐゴシック" pitchFamily="1"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C4709285-1FD9-43CC-8CA1-DE3C58A0B702}" type="slidenum">
              <a:rPr lang="en-US"/>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eaLnBrk="1" hangingPunct="1">
              <a:spcBef>
                <a:spcPct val="0"/>
              </a:spcBef>
            </a:pPr>
            <a:r>
              <a:rPr lang="en-US" dirty="0" err="1" smtClean="0">
                <a:latin typeface="Arial" charset="0"/>
                <a:ea typeface="ＭＳ Ｐゴシック" pitchFamily="1" charset="-128"/>
              </a:rPr>
              <a:t>Emmeline</a:t>
            </a:r>
            <a:r>
              <a:rPr lang="en-US" dirty="0" smtClean="0">
                <a:latin typeface="Arial" charset="0"/>
                <a:ea typeface="ＭＳ Ｐゴシック" pitchFamily="1" charset="-128"/>
              </a:rPr>
              <a:t> Pankhurst (1857–1928) was frequently arrested for forcibly advocating votes for British women.</a:t>
            </a:r>
          </a:p>
          <a:p>
            <a:pPr eaLnBrk="1" hangingPunct="1">
              <a:spcBef>
                <a:spcPct val="0"/>
              </a:spcBef>
            </a:pPr>
            <a:endParaRPr lang="en-US" sz="500" dirty="0" smtClean="0">
              <a:latin typeface="Arial" charset="0"/>
              <a:ea typeface="ＭＳ Ｐゴシック" pitchFamily="1" charset="-128"/>
            </a:endParaRPr>
          </a:p>
          <a:p>
            <a:pPr eaLnBrk="1" hangingPunct="1">
              <a:spcBef>
                <a:spcPct val="0"/>
              </a:spcBef>
            </a:pPr>
            <a:r>
              <a:rPr lang="en-US" sz="500" dirty="0" err="1" smtClean="0">
                <a:latin typeface="Arial" charset="0"/>
                <a:ea typeface="ＭＳ Ｐゴシック" pitchFamily="1" charset="-128"/>
              </a:rPr>
              <a:t>Hulton</a:t>
            </a:r>
            <a:r>
              <a:rPr lang="en-US" sz="500" dirty="0" smtClean="0">
                <a:latin typeface="Arial" charset="0"/>
                <a:ea typeface="ＭＳ Ｐゴシック" pitchFamily="1" charset="-128"/>
              </a:rPr>
              <a:t> Archive Photos/Getty Images Inc.</a:t>
            </a:r>
          </a:p>
          <a:p>
            <a:pPr eaLnBrk="1" hangingPunct="1">
              <a:spcBef>
                <a:spcPct val="0"/>
              </a:spcBef>
            </a:pPr>
            <a:endParaRPr lang="en-US" dirty="0" smtClean="0">
              <a:ea typeface="ＭＳ Ｐゴシック" pitchFamily="1"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22D51F39-2EC8-40DB-865B-2F5A9A72B7ED}" type="slidenum">
              <a:rPr lang="en-US"/>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eaLnBrk="1" hangingPunct="1">
              <a:spcBef>
                <a:spcPct val="0"/>
              </a:spcBef>
            </a:pPr>
            <a:r>
              <a:rPr lang="en-US" dirty="0" smtClean="0">
                <a:latin typeface="Arial" charset="0"/>
                <a:ea typeface="ＭＳ Ｐゴシック" pitchFamily="1" charset="-128"/>
              </a:rPr>
              <a:t>The invention and commercialization of automobiles soon led to auto races in Europe and North America. Here Henri Fournier, the winner of the 1901 Paris to Berlin Motor Car Race, sits in his winning racing car manufactured by the Paris-based auto firm of Emile and Louis Mors.</a:t>
            </a:r>
          </a:p>
          <a:p>
            <a:pPr eaLnBrk="1" hangingPunct="1">
              <a:spcBef>
                <a:spcPct val="0"/>
              </a:spcBef>
            </a:pPr>
            <a:endParaRPr lang="en-US" sz="500" dirty="0" smtClean="0">
              <a:latin typeface="Arial" charset="0"/>
              <a:ea typeface="ＭＳ Ｐゴシック" pitchFamily="1" charset="-128"/>
            </a:endParaRPr>
          </a:p>
          <a:p>
            <a:pPr eaLnBrk="1" hangingPunct="1">
              <a:spcBef>
                <a:spcPct val="0"/>
              </a:spcBef>
            </a:pPr>
            <a:r>
              <a:rPr lang="en-US" sz="500" dirty="0" smtClean="0">
                <a:latin typeface="Arial" charset="0"/>
                <a:ea typeface="ＭＳ Ｐゴシック" pitchFamily="1" charset="-128"/>
              </a:rPr>
              <a:t>Getty Images Inc.– </a:t>
            </a:r>
            <a:r>
              <a:rPr lang="en-US" sz="500" dirty="0" err="1" smtClean="0">
                <a:latin typeface="Arial" charset="0"/>
                <a:ea typeface="ＭＳ Ｐゴシック" pitchFamily="1" charset="-128"/>
              </a:rPr>
              <a:t>Hulton</a:t>
            </a:r>
            <a:r>
              <a:rPr lang="en-US" sz="500" dirty="0" smtClean="0">
                <a:latin typeface="Arial" charset="0"/>
                <a:ea typeface="ＭＳ Ｐゴシック" pitchFamily="1" charset="-128"/>
              </a:rPr>
              <a:t> Archive Photos</a:t>
            </a:r>
          </a:p>
          <a:p>
            <a:pPr eaLnBrk="1" hangingPunct="1">
              <a:spcBef>
                <a:spcPct val="0"/>
              </a:spcBef>
            </a:pPr>
            <a:endParaRPr lang="en-US" dirty="0" smtClean="0">
              <a:ea typeface="ＭＳ Ｐゴシック" pitchFamily="1" charset="-128"/>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0A5BCF3D-99B0-4989-8C8F-239DCF1B39DC}" type="slidenum">
              <a:rPr lang="en-US"/>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r>
              <a:rPr lang="en-US" dirty="0" smtClean="0">
                <a:latin typeface="Arial" charset="0"/>
                <a:ea typeface="ＭＳ Ｐゴシック" pitchFamily="1" charset="-128"/>
              </a:rPr>
              <a:t>Map 23–2 </a:t>
            </a:r>
            <a:r>
              <a:rPr lang="en-US" b="1" dirty="0" smtClean="0">
                <a:latin typeface="Arial" charset="0"/>
                <a:ea typeface="ＭＳ Ｐゴシック" pitchFamily="1" charset="-128"/>
              </a:rPr>
              <a:t>EUROPEAN INDUSTRIALIZATION, 1860–1913</a:t>
            </a:r>
            <a:r>
              <a:rPr lang="en-US" dirty="0" smtClean="0">
                <a:latin typeface="Arial" charset="0"/>
                <a:ea typeface="ＭＳ Ｐゴシック" pitchFamily="1" charset="-128"/>
              </a:rPr>
              <a:t> In 1860 Britain was far more industrialized than other European countries. But in the following half century, industrial output rose significantly, if unevenly, across much of Western Europe, especially in the new German Empire. The Balkan states and the Ottoman Empire, however, remained economically backward.</a:t>
            </a:r>
          </a:p>
          <a:p>
            <a:pPr eaLnBrk="1" hangingPunct="1">
              <a:spcBef>
                <a:spcPct val="0"/>
              </a:spcBef>
            </a:pPr>
            <a:endParaRPr lang="en-US" dirty="0" smtClean="0">
              <a:ea typeface="ＭＳ Ｐゴシック" pitchFamily="1"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AC82B458-0E6B-4AFF-A55D-618B3CDCA239}" type="slidenum">
              <a:rPr lang="en-US"/>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r>
              <a:rPr lang="en-US" dirty="0" smtClean="0">
                <a:latin typeface="Arial" charset="0"/>
                <a:ea typeface="ＭＳ Ｐゴシック" pitchFamily="1" charset="-128"/>
              </a:rPr>
              <a:t>The bicycle helped liberate women’s lives, but as this poster suggests, it also was associated with glamour and fashion.</a:t>
            </a:r>
          </a:p>
          <a:p>
            <a:pPr eaLnBrk="1" hangingPunct="1">
              <a:spcBef>
                <a:spcPct val="0"/>
              </a:spcBef>
            </a:pPr>
            <a:endParaRPr lang="en-US" sz="500" dirty="0" smtClean="0">
              <a:latin typeface="Arial" charset="0"/>
              <a:ea typeface="ＭＳ Ｐゴシック" pitchFamily="1" charset="-128"/>
            </a:endParaRPr>
          </a:p>
          <a:p>
            <a:pPr eaLnBrk="1" hangingPunct="1">
              <a:spcBef>
                <a:spcPct val="0"/>
              </a:spcBef>
            </a:pPr>
            <a:r>
              <a:rPr lang="en-US" sz="500" dirty="0" smtClean="0">
                <a:latin typeface="Arial" charset="0"/>
                <a:ea typeface="ＭＳ Ｐゴシック" pitchFamily="1" charset="-128"/>
              </a:rPr>
              <a:t>© </a:t>
            </a:r>
            <a:r>
              <a:rPr lang="en-US" sz="500" dirty="0" err="1" smtClean="0">
                <a:latin typeface="Arial" charset="0"/>
                <a:ea typeface="ＭＳ Ｐゴシック" pitchFamily="1" charset="-128"/>
              </a:rPr>
              <a:t>Archivo</a:t>
            </a:r>
            <a:r>
              <a:rPr lang="en-US" sz="500" dirty="0" smtClean="0">
                <a:latin typeface="Arial" charset="0"/>
                <a:ea typeface="ＭＳ Ｐゴシック" pitchFamily="1" charset="-128"/>
              </a:rPr>
              <a:t> </a:t>
            </a:r>
            <a:r>
              <a:rPr lang="en-US" sz="500" dirty="0" err="1" smtClean="0">
                <a:latin typeface="Arial" charset="0"/>
                <a:ea typeface="ＭＳ Ｐゴシック" pitchFamily="1" charset="-128"/>
              </a:rPr>
              <a:t>Iconografico</a:t>
            </a:r>
            <a:r>
              <a:rPr lang="en-US" sz="500" dirty="0" smtClean="0">
                <a:latin typeface="Arial" charset="0"/>
                <a:ea typeface="ＭＳ Ｐゴシック" pitchFamily="1" charset="-128"/>
              </a:rPr>
              <a:t>, S.A./CORBIS</a:t>
            </a:r>
          </a:p>
          <a:p>
            <a:pPr eaLnBrk="1" hangingPunct="1">
              <a:spcBef>
                <a:spcPct val="0"/>
              </a:spcBef>
            </a:pPr>
            <a:endParaRPr lang="en-US" dirty="0" smtClean="0">
              <a:ea typeface="ＭＳ Ｐゴシック" pitchFamily="1"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7DC58BAE-006B-4549-A8AD-F631ABDDEA75}" type="slidenum">
              <a:rPr lang="en-US"/>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r>
              <a:rPr lang="en-US" dirty="0" smtClean="0">
                <a:latin typeface="Arial" charset="0"/>
                <a:ea typeface="ＭＳ Ｐゴシック" pitchFamily="1" charset="-128"/>
              </a:rPr>
              <a:t>Department stores, such as Bon Marche in Paris, sold wide selections of consumer goods under one roof. These modern stores increased the economic pressure on small traditional merchants who specialized in selling only one kind of good. (See “Paris Department Stores Expand their Business,” page 766.)</a:t>
            </a:r>
          </a:p>
          <a:p>
            <a:pPr eaLnBrk="1" hangingPunct="1">
              <a:spcBef>
                <a:spcPct val="0"/>
              </a:spcBef>
            </a:pPr>
            <a:endParaRPr lang="en-US" sz="500" dirty="0" smtClean="0">
              <a:latin typeface="Arial" charset="0"/>
              <a:ea typeface="ＭＳ Ｐゴシック" pitchFamily="1" charset="-128"/>
            </a:endParaRPr>
          </a:p>
          <a:p>
            <a:pPr eaLnBrk="1" hangingPunct="1">
              <a:spcBef>
                <a:spcPct val="0"/>
              </a:spcBef>
            </a:pPr>
            <a:r>
              <a:rPr lang="en-US" sz="500" dirty="0" smtClean="0">
                <a:latin typeface="Arial" charset="0"/>
                <a:ea typeface="ＭＳ Ｐゴシック" pitchFamily="1" charset="-128"/>
              </a:rPr>
              <a:t>Image Works/Mary Evans Picture Library Ltd.</a:t>
            </a:r>
          </a:p>
          <a:p>
            <a:pPr eaLnBrk="1" hangingPunct="1">
              <a:spcBef>
                <a:spcPct val="0"/>
              </a:spcBef>
            </a:pPr>
            <a:endParaRPr lang="en-US" dirty="0" smtClean="0">
              <a:ea typeface="ＭＳ Ｐゴシック" pitchFamily="1"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D223C2DE-73D6-495A-9253-4B8687594974}" type="slidenum">
              <a:rPr lang="en-US"/>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r>
              <a:rPr lang="en-US" dirty="0" smtClean="0">
                <a:latin typeface="Arial" charset="0"/>
                <a:ea typeface="ＭＳ Ｐゴシック" pitchFamily="1" charset="-128"/>
              </a:rPr>
              <a:t>The Eiffel Tower, shown under construction in this painting, was to become a symbol of the newly redesigned Paris and its steel structure a symbol of French industrial strength. </a:t>
            </a:r>
          </a:p>
          <a:p>
            <a:pPr eaLnBrk="1" hangingPunct="1">
              <a:spcBef>
                <a:spcPct val="0"/>
              </a:spcBef>
            </a:pPr>
            <a:endParaRPr lang="en-US" sz="500" dirty="0" smtClean="0">
              <a:latin typeface="Arial" charset="0"/>
              <a:ea typeface="ＭＳ Ｐゴシック" pitchFamily="1" charset="-128"/>
            </a:endParaRPr>
          </a:p>
          <a:p>
            <a:pPr eaLnBrk="1" hangingPunct="1">
              <a:spcBef>
                <a:spcPct val="0"/>
              </a:spcBef>
            </a:pPr>
            <a:r>
              <a:rPr lang="en-US" sz="500" dirty="0" smtClean="0">
                <a:latin typeface="Arial" charset="0"/>
                <a:ea typeface="ＭＳ Ｐゴシック" pitchFamily="1" charset="-128"/>
              </a:rPr>
              <a:t>Getty Images, Inc.—Liaison</a:t>
            </a:r>
          </a:p>
          <a:p>
            <a:pPr eaLnBrk="1" hangingPunct="1">
              <a:spcBef>
                <a:spcPct val="0"/>
              </a:spcBef>
            </a:pPr>
            <a:endParaRPr lang="en-US" dirty="0" smtClean="0">
              <a:ea typeface="ＭＳ Ｐゴシック" pitchFamily="1"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2289146B-0B1F-461D-8ACD-F076B094BC45}" type="slidenum">
              <a:rPr lang="en-US"/>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eaLnBrk="1" hangingPunct="1">
              <a:spcBef>
                <a:spcPct val="0"/>
              </a:spcBef>
            </a:pPr>
            <a:r>
              <a:rPr lang="en-US" dirty="0" smtClean="0">
                <a:latin typeface="Arial" charset="0"/>
                <a:ea typeface="ＭＳ Ｐゴシック" pitchFamily="1" charset="-128"/>
              </a:rPr>
              <a:t>A major feature of the reconstruction of mid-nineteenth-century Paris under the Emperor Napoleon II was a vast new sewer system to provide for drainage in the city. Sewer workmen could travel the length of the structure on small rail cars. Even today tourists still may visit parts of the mid-city Paris sewer system.</a:t>
            </a:r>
          </a:p>
          <a:p>
            <a:pPr eaLnBrk="1" hangingPunct="1">
              <a:spcBef>
                <a:spcPct val="0"/>
              </a:spcBef>
            </a:pPr>
            <a:endParaRPr lang="en-US" sz="500" dirty="0" smtClean="0">
              <a:latin typeface="Arial" charset="0"/>
              <a:ea typeface="ＭＳ Ｐゴシック" pitchFamily="1" charset="-128"/>
            </a:endParaRPr>
          </a:p>
          <a:p>
            <a:pPr eaLnBrk="1" hangingPunct="1">
              <a:spcBef>
                <a:spcPct val="0"/>
              </a:spcBef>
            </a:pPr>
            <a:r>
              <a:rPr lang="en-US" sz="500" dirty="0" err="1" smtClean="0">
                <a:latin typeface="Arial" charset="0"/>
                <a:ea typeface="ＭＳ Ｐゴシック" pitchFamily="1" charset="-128"/>
              </a:rPr>
              <a:t>Nadar</a:t>
            </a:r>
            <a:r>
              <a:rPr lang="en-US" sz="500" dirty="0" smtClean="0">
                <a:latin typeface="Arial" charset="0"/>
                <a:ea typeface="ＭＳ Ｐゴシック" pitchFamily="1" charset="-128"/>
              </a:rPr>
              <a:t>/Getty Images</a:t>
            </a:r>
          </a:p>
          <a:p>
            <a:pPr eaLnBrk="1" hangingPunct="1">
              <a:spcBef>
                <a:spcPct val="0"/>
              </a:spcBef>
            </a:pPr>
            <a:endParaRPr lang="en-US" dirty="0" smtClean="0">
              <a:ea typeface="ＭＳ Ｐゴシック" pitchFamily="1"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A5F6F230-64FB-4862-BE2F-C321CBD3593D}" type="slidenum">
              <a:rPr lang="en-US"/>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r>
              <a:rPr lang="en-US" dirty="0" smtClean="0">
                <a:latin typeface="Arial" charset="0"/>
                <a:ea typeface="ＭＳ Ｐゴシック" pitchFamily="1" charset="-128"/>
              </a:rPr>
              <a:t>Women only gradually gained access to secondary and university education during the second half of the nineteenth century and the early twentieth century. Young women on their way to school, the subject of this 1880 English painting, would thus have been a new sight when it was painted.</a:t>
            </a:r>
          </a:p>
          <a:p>
            <a:pPr eaLnBrk="1" hangingPunct="1">
              <a:spcBef>
                <a:spcPct val="0"/>
              </a:spcBef>
            </a:pPr>
            <a:endParaRPr lang="en-US" sz="500" dirty="0" smtClean="0">
              <a:latin typeface="Arial" charset="0"/>
              <a:ea typeface="ＭＳ Ｐゴシック" pitchFamily="1" charset="-128"/>
            </a:endParaRPr>
          </a:p>
          <a:p>
            <a:pPr eaLnBrk="1" hangingPunct="1">
              <a:spcBef>
                <a:spcPct val="0"/>
              </a:spcBef>
            </a:pPr>
            <a:r>
              <a:rPr lang="en-US" sz="500" dirty="0" smtClean="0">
                <a:latin typeface="Arial" charset="0"/>
                <a:ea typeface="ＭＳ Ｐゴシック" pitchFamily="1" charset="-128"/>
              </a:rPr>
              <a:t>Sir George Clausen (RA) (1852–1944), “Schoolgirls, Haverstock Hill,” signed and dated 1880, oil on canvas, 20 × 30 in. (52 × 77.2 cm), Yale Center for British Art/Paul Mellon Collection, USA/Bridgeman Art Library (B1985.10.1). Courtesy of the Estate of Sir George Clausen</a:t>
            </a:r>
          </a:p>
          <a:p>
            <a:pPr eaLnBrk="1" hangingPunct="1">
              <a:spcBef>
                <a:spcPct val="0"/>
              </a:spcBef>
            </a:pPr>
            <a:endParaRPr lang="en-US" dirty="0" smtClean="0">
              <a:ea typeface="ＭＳ Ｐゴシック" pitchFamily="1" charset="-128"/>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FFAAADE7-B07D-4214-971C-D6D8EF8F3873}" type="slidenum">
              <a:rPr lang="en-US"/>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spcBef>
                <a:spcPct val="0"/>
              </a:spcBef>
            </a:pPr>
            <a:r>
              <a:rPr lang="en-US" dirty="0" smtClean="0">
                <a:latin typeface="Arial" charset="0"/>
                <a:ea typeface="ＭＳ Ｐゴシック" pitchFamily="1" charset="-128"/>
              </a:rPr>
              <a:t>Women working in the London Central Telephone Exchange. The invention of the telephone opened new employment opportunities for women.</a:t>
            </a:r>
          </a:p>
          <a:p>
            <a:pPr eaLnBrk="1" hangingPunct="1">
              <a:spcBef>
                <a:spcPct val="0"/>
              </a:spcBef>
            </a:pPr>
            <a:endParaRPr lang="en-US" sz="500" dirty="0" smtClean="0">
              <a:latin typeface="Arial" charset="0"/>
              <a:ea typeface="ＭＳ Ｐゴシック" pitchFamily="1" charset="-128"/>
            </a:endParaRPr>
          </a:p>
          <a:p>
            <a:pPr eaLnBrk="1" hangingPunct="1">
              <a:spcBef>
                <a:spcPct val="0"/>
              </a:spcBef>
            </a:pPr>
            <a:r>
              <a:rPr lang="en-US" sz="500" dirty="0" smtClean="0">
                <a:latin typeface="Arial" charset="0"/>
                <a:ea typeface="ＭＳ Ｐゴシック" pitchFamily="1" charset="-128"/>
              </a:rPr>
              <a:t>Image Works/Mary Evans Picture Library Ltd.</a:t>
            </a:r>
          </a:p>
          <a:p>
            <a:pPr eaLnBrk="1" hangingPunct="1">
              <a:spcBef>
                <a:spcPct val="0"/>
              </a:spcBef>
            </a:pPr>
            <a:endParaRPr lang="en-US" dirty="0" smtClean="0">
              <a:ea typeface="ＭＳ Ｐゴシック" pitchFamily="1"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37D5A2AE-4E61-4F4A-B42E-63551BB3984F}" type="slidenum">
              <a:rPr lang="en-US"/>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srcRect/>
            <a:stretch>
              <a:fillRect/>
            </a:stretch>
          </p:blipFill>
          <p:spPr bwMode="invGray">
            <a:xfrm>
              <a:off x="0" y="0"/>
              <a:ext cx="432" cy="4320"/>
            </a:xfrm>
            <a:prstGeom prst="rect">
              <a:avLst/>
            </a:prstGeom>
            <a:noFill/>
            <a:ln w="9525">
              <a:noFill/>
              <a:miter lim="800000"/>
              <a:headEnd/>
              <a:tailEnd/>
            </a:ln>
          </p:spPr>
        </p:pic>
        <p:pic>
          <p:nvPicPr>
            <p:cNvPr id="6" name="Picture 9" descr="EXPHORSA"/>
            <p:cNvPicPr>
              <a:picLocks noChangeAspect="1" noChangeArrowheads="1"/>
            </p:cNvPicPr>
            <p:nvPr/>
          </p:nvPicPr>
          <p:blipFill>
            <a:blip r:embed="rId3"/>
            <a:srcRect/>
            <a:stretch>
              <a:fillRect/>
            </a:stretch>
          </p:blipFill>
          <p:spPr bwMode="auto">
            <a:xfrm>
              <a:off x="2208" y="3600"/>
              <a:ext cx="1800" cy="60"/>
            </a:xfrm>
            <a:prstGeom prst="rect">
              <a:avLst/>
            </a:prstGeom>
            <a:noFill/>
            <a:ln w="9525">
              <a:noFill/>
              <a:miter lim="800000"/>
              <a:headEnd/>
              <a:tailEnd/>
            </a:ln>
          </p:spPr>
        </p:pic>
      </p:grpSp>
      <p:sp>
        <p:nvSpPr>
          <p:cNvPr id="59394"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59395"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a:xfrm>
            <a:off x="914400" y="6400800"/>
            <a:ext cx="1905000" cy="457200"/>
          </a:xfrm>
        </p:spPr>
        <p:txBody>
          <a:bodyPr anchorCtr="0"/>
          <a:lstStyle>
            <a:lvl1pPr>
              <a:defRPr/>
            </a:lvl1pPr>
          </a:lstStyle>
          <a:p>
            <a:endParaRPr lang="en-US"/>
          </a:p>
        </p:txBody>
      </p:sp>
      <p:sp>
        <p:nvSpPr>
          <p:cNvPr id="8" name="Rectangle 6"/>
          <p:cNvSpPr>
            <a:spLocks noGrp="1" noChangeArrowheads="1"/>
          </p:cNvSpPr>
          <p:nvPr>
            <p:ph type="sldNum" sz="quarter" idx="11"/>
          </p:nvPr>
        </p:nvSpPr>
        <p:spPr/>
        <p:txBody>
          <a:bodyPr anchorCtr="0"/>
          <a:lstStyle>
            <a:lvl1pPr>
              <a:defRPr/>
            </a:lvl1pPr>
          </a:lstStyle>
          <a:p>
            <a:fld id="{E357FF8A-49AB-400F-8697-9C009F01456D}" type="slidenum">
              <a:rPr lang="en-US"/>
              <a:pPr/>
              <a:t>‹#›</a:t>
            </a:fld>
            <a:endParaRPr lang="en-US"/>
          </a:p>
        </p:txBody>
      </p:sp>
      <p:sp>
        <p:nvSpPr>
          <p:cNvPr id="9"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0F435A85-F068-4C86-8CBF-86C7D8F05137}" type="slidenum">
              <a:rPr lang="en-US"/>
              <a:pPr/>
              <a:t>‹#›</a:t>
            </a:fld>
            <a:endParaRPr lang="en-US"/>
          </a:p>
        </p:txBody>
      </p:sp>
      <p:sp>
        <p:nvSpPr>
          <p:cNvPr id="6"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F4B1B436-A2E8-4771-BD66-68C17BE5F2DB}" type="slidenum">
              <a:rPr lang="en-US"/>
              <a:pPr/>
              <a:t>‹#›</a:t>
            </a:fld>
            <a:endParaRPr lang="en-US"/>
          </a:p>
        </p:txBody>
      </p:sp>
      <p:sp>
        <p:nvSpPr>
          <p:cNvPr id="6"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50933AC1-8F23-43F8-BCA4-20A533B342E5}" type="slidenum">
              <a:rPr lang="en-US"/>
              <a:pPr/>
              <a:t>‹#›</a:t>
            </a:fld>
            <a:endParaRPr lang="en-US"/>
          </a:p>
        </p:txBody>
      </p:sp>
      <p:sp>
        <p:nvSpPr>
          <p:cNvPr id="6"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7263DC81-01B7-47BC-9FFE-669B896D6C43}" type="slidenum">
              <a:rPr lang="en-US"/>
              <a:pPr/>
              <a:t>‹#›</a:t>
            </a:fld>
            <a:endParaRPr lang="en-US"/>
          </a:p>
        </p:txBody>
      </p:sp>
      <p:sp>
        <p:nvSpPr>
          <p:cNvPr id="6"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CAD6EF6B-2B00-4F03-8605-CD1474C9D87B}" type="slidenum">
              <a:rPr lang="en-US"/>
              <a:pPr/>
              <a:t>‹#›</a:t>
            </a:fld>
            <a:endParaRPr lang="en-US"/>
          </a:p>
        </p:txBody>
      </p:sp>
      <p:sp>
        <p:nvSpPr>
          <p:cNvPr id="7"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6"/>
          <p:cNvSpPr>
            <a:spLocks noGrp="1" noChangeArrowheads="1"/>
          </p:cNvSpPr>
          <p:nvPr>
            <p:ph type="sldNum" sz="quarter" idx="11"/>
          </p:nvPr>
        </p:nvSpPr>
        <p:spPr>
          <a:ln/>
        </p:spPr>
        <p:txBody>
          <a:bodyPr/>
          <a:lstStyle>
            <a:lvl1pPr>
              <a:defRPr/>
            </a:lvl1pPr>
          </a:lstStyle>
          <a:p>
            <a:fld id="{7580DA8C-7335-4335-8A87-D9A8ADDD5438}" type="slidenum">
              <a:rPr lang="en-US"/>
              <a:pPr/>
              <a:t>‹#›</a:t>
            </a:fld>
            <a:endParaRPr lang="en-US"/>
          </a:p>
        </p:txBody>
      </p:sp>
      <p:sp>
        <p:nvSpPr>
          <p:cNvPr id="9"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6"/>
          <p:cNvSpPr>
            <a:spLocks noGrp="1" noChangeArrowheads="1"/>
          </p:cNvSpPr>
          <p:nvPr>
            <p:ph type="sldNum" sz="quarter" idx="11"/>
          </p:nvPr>
        </p:nvSpPr>
        <p:spPr>
          <a:ln/>
        </p:spPr>
        <p:txBody>
          <a:bodyPr/>
          <a:lstStyle>
            <a:lvl1pPr>
              <a:defRPr/>
            </a:lvl1pPr>
          </a:lstStyle>
          <a:p>
            <a:fld id="{D1088D2A-0885-4A3C-B735-3E49C972C0D8}" type="slidenum">
              <a:rPr lang="en-US"/>
              <a:pPr/>
              <a:t>‹#›</a:t>
            </a:fld>
            <a:endParaRPr lang="en-US"/>
          </a:p>
        </p:txBody>
      </p:sp>
      <p:sp>
        <p:nvSpPr>
          <p:cNvPr id="5"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6"/>
          <p:cNvSpPr>
            <a:spLocks noGrp="1" noChangeArrowheads="1"/>
          </p:cNvSpPr>
          <p:nvPr>
            <p:ph type="sldNum" sz="quarter" idx="11"/>
          </p:nvPr>
        </p:nvSpPr>
        <p:spPr>
          <a:ln/>
        </p:spPr>
        <p:txBody>
          <a:bodyPr/>
          <a:lstStyle>
            <a:lvl1pPr>
              <a:defRPr/>
            </a:lvl1pPr>
          </a:lstStyle>
          <a:p>
            <a:fld id="{319FE896-E3F3-4F80-B3E1-F988C8927D64}" type="slidenum">
              <a:rPr lang="en-US"/>
              <a:pPr/>
              <a:t>‹#›</a:t>
            </a:fld>
            <a:endParaRPr lang="en-US"/>
          </a:p>
        </p:txBody>
      </p:sp>
      <p:sp>
        <p:nvSpPr>
          <p:cNvPr id="4"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0C459D47-BD89-45B9-96CE-E2D2DDDA39DD}" type="slidenum">
              <a:rPr lang="en-US"/>
              <a:pPr/>
              <a:t>‹#›</a:t>
            </a:fld>
            <a:endParaRPr lang="en-US"/>
          </a:p>
        </p:txBody>
      </p:sp>
      <p:sp>
        <p:nvSpPr>
          <p:cNvPr id="7"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2834468C-5A46-45AB-81F9-4C264A36925E}" type="slidenum">
              <a:rPr lang="en-US"/>
              <a:pPr/>
              <a:t>‹#›</a:t>
            </a:fld>
            <a:endParaRPr lang="en-US"/>
          </a:p>
        </p:txBody>
      </p:sp>
      <p:sp>
        <p:nvSpPr>
          <p:cNvPr id="7"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Expbanna"/>
          <p:cNvPicPr>
            <a:picLocks noChangeAspect="1" noChangeArrowheads="1"/>
          </p:cNvPicPr>
          <p:nvPr/>
        </p:nvPicPr>
        <p:blipFill>
          <a:blip r:embed="rId14"/>
          <a:srcRect/>
          <a:stretch>
            <a:fillRect/>
          </a:stretch>
        </p:blipFill>
        <p:spPr bwMode="invGray">
          <a:xfrm>
            <a:off x="0" y="0"/>
            <a:ext cx="6858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8372"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latin typeface="Arial" charset="0"/>
              </a:defRPr>
            </a:lvl1pPr>
          </a:lstStyle>
          <a:p>
            <a:endParaRPr lang="en-US"/>
          </a:p>
        </p:txBody>
      </p:sp>
      <p:sp>
        <p:nvSpPr>
          <p:cNvPr id="58374"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latin typeface="Arial" charset="0"/>
              </a:defRPr>
            </a:lvl1pPr>
          </a:lstStyle>
          <a:p>
            <a:fld id="{56552A27-C6E0-4FA0-AE5F-073FDBD156B9}" type="slidenum">
              <a:rPr lang="en-US"/>
              <a:pPr/>
              <a:t>‹#›</a:t>
            </a:fld>
            <a:endParaRPr lang="en-US"/>
          </a:p>
        </p:txBody>
      </p:sp>
      <p:sp>
        <p:nvSpPr>
          <p:cNvPr id="1030" name="Rectangle 8"/>
          <p:cNvSpPr>
            <a:spLocks noGrp="1" noChangeArrowheads="1"/>
          </p:cNvSpPr>
          <p:nvPr>
            <p:ph type="body" idx="1"/>
          </p:nvPr>
        </p:nvSpPr>
        <p:spPr bwMode="auto">
          <a:xfrm>
            <a:off x="1062038" y="1766888"/>
            <a:ext cx="7769225"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Footer Placeholder 8"/>
          <p:cNvSpPr>
            <a:spLocks noGrp="1"/>
          </p:cNvSpPr>
          <p:nvPr userDrawn="1">
            <p:ph type="ftr" sz="quarter" idx="3"/>
          </p:nvPr>
        </p:nvSpPr>
        <p:spPr>
          <a:xfrm>
            <a:off x="2743200" y="6705600"/>
            <a:ext cx="4267200" cy="152400"/>
          </a:xfrm>
          <a:prstGeom prst="rect">
            <a:avLst/>
          </a:prstGeom>
          <a:noFill/>
        </p:spPr>
        <p:txBody>
          <a:bodyPr vert="horz" wrap="square" lIns="91440" tIns="45720" rIns="91440" bIns="45720" numCol="1" anchor="t" anchorCtr="0" compatLnSpc="1">
            <a:prstTxWarp prst="textNoShape">
              <a:avLst/>
            </a:prstTxWarp>
          </a:bodyPr>
          <a:lstStyle>
            <a:lvl1pPr algn="ctr">
              <a:defRPr sz="600">
                <a:solidFill>
                  <a:schemeClr val="tx2"/>
                </a:solidFill>
                <a:latin typeface="Arial" charset="0"/>
                <a:cs typeface="Arial" charset="0"/>
              </a:defRPr>
            </a:lvl1pPr>
          </a:lstStyle>
          <a:p>
            <a:r>
              <a:rPr lang="en-US"/>
              <a:t>Copyright © 2010 Pearson Education, Inc., Upper Saddle River, NJ 07458. All rights reserved.</a:t>
            </a:r>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97" charset="-128"/>
          <a:cs typeface="ＭＳ Ｐゴシック" pitchFamily="-97" charset="-128"/>
        </a:defRPr>
      </a:lvl1pPr>
      <a:lvl2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l" rtl="0" fontAlgn="base">
        <a:spcBef>
          <a:spcPct val="0"/>
        </a:spcBef>
        <a:spcAft>
          <a:spcPct val="0"/>
        </a:spcAft>
        <a:defRPr sz="4400">
          <a:solidFill>
            <a:schemeClr val="tx2"/>
          </a:solidFill>
          <a:latin typeface="Times New Roman" pitchFamily="-97" charset="0"/>
        </a:defRPr>
      </a:lvl6pPr>
      <a:lvl7pPr marL="914400" algn="l" rtl="0" fontAlgn="base">
        <a:spcBef>
          <a:spcPct val="0"/>
        </a:spcBef>
        <a:spcAft>
          <a:spcPct val="0"/>
        </a:spcAft>
        <a:defRPr sz="4400">
          <a:solidFill>
            <a:schemeClr val="tx2"/>
          </a:solidFill>
          <a:latin typeface="Times New Roman" pitchFamily="-97" charset="0"/>
        </a:defRPr>
      </a:lvl7pPr>
      <a:lvl8pPr marL="1371600" algn="l" rtl="0" fontAlgn="base">
        <a:spcBef>
          <a:spcPct val="0"/>
        </a:spcBef>
        <a:spcAft>
          <a:spcPct val="0"/>
        </a:spcAft>
        <a:defRPr sz="4400">
          <a:solidFill>
            <a:schemeClr val="tx2"/>
          </a:solidFill>
          <a:latin typeface="Times New Roman" pitchFamily="-97" charset="0"/>
        </a:defRPr>
      </a:lvl8pPr>
      <a:lvl9pPr marL="1828800" algn="l" rtl="0" fontAlgn="base">
        <a:spcBef>
          <a:spcPct val="0"/>
        </a:spcBef>
        <a:spcAft>
          <a:spcPct val="0"/>
        </a:spcAft>
        <a:defRPr sz="4400">
          <a:solidFill>
            <a:schemeClr val="tx2"/>
          </a:solidFill>
          <a:latin typeface="Times New Roman" pitchFamily="-97"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lr>
          <a:schemeClr val="accent2"/>
        </a:buClr>
        <a:buFont typeface="Wingdings" pitchFamily="1" charset="2"/>
        <a:buBlip>
          <a:blip r:embed="rId16"/>
        </a:buBlip>
        <a:defRPr sz="2800">
          <a:solidFill>
            <a:schemeClr val="tx1"/>
          </a:solidFill>
          <a:latin typeface="+mn-lt"/>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97" charset="-128"/>
        </a:defRPr>
      </a:lvl3pPr>
      <a:lvl4pPr marL="1600200" indent="-228600" algn="l" rtl="0" eaLnBrk="0" fontAlgn="base" hangingPunct="0">
        <a:spcBef>
          <a:spcPct val="20000"/>
        </a:spcBef>
        <a:spcAft>
          <a:spcPct val="0"/>
        </a:spcAft>
        <a:buClr>
          <a:schemeClr val="tx2"/>
        </a:buClr>
        <a:buFont typeface="Wingdings" pitchFamily="1" charset="2"/>
        <a:buChar char="s"/>
        <a:defRPr sz="2000">
          <a:solidFill>
            <a:schemeClr val="tx1"/>
          </a:solidFill>
          <a:latin typeface="+mn-lt"/>
          <a:ea typeface="ＭＳ Ｐゴシック" pitchFamily="-97" charset="-128"/>
        </a:defRPr>
      </a:lvl4pPr>
      <a:lvl5pPr marL="2057400" indent="-228600" algn="l" rtl="0" eaLnBrk="0" fontAlgn="base" hangingPunct="0">
        <a:spcBef>
          <a:spcPct val="20000"/>
        </a:spcBef>
        <a:spcAft>
          <a:spcPct val="0"/>
        </a:spcAft>
        <a:buClr>
          <a:schemeClr val="tx2"/>
        </a:buClr>
        <a:buFont typeface="Wingdings" pitchFamily="1" charset="2"/>
        <a:buChar char="s"/>
        <a:defRPr sz="2000">
          <a:solidFill>
            <a:schemeClr val="tx1"/>
          </a:solidFill>
          <a:latin typeface="+mn-lt"/>
          <a:ea typeface="ＭＳ Ｐゴシック" pitchFamily="-97" charset="-128"/>
        </a:defRPr>
      </a:lvl5pPr>
      <a:lvl6pPr marL="25146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6pPr>
      <a:lvl7pPr marL="29718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7pPr>
      <a:lvl8pPr marL="34290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8pPr>
      <a:lvl9pPr marL="38862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85800" y="4191000"/>
            <a:ext cx="8458200" cy="2554545"/>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lgn="ctr"/>
            <a:r>
              <a:rPr lang="en-US" sz="7000" dirty="0"/>
              <a:t>Chapter 23</a:t>
            </a:r>
          </a:p>
          <a:p>
            <a:pPr algn="ctr"/>
            <a:r>
              <a:rPr lang="en-US" sz="3000" dirty="0"/>
              <a:t>The Building of European Supremacy:</a:t>
            </a:r>
          </a:p>
          <a:p>
            <a:pPr algn="ctr"/>
            <a:r>
              <a:rPr lang="en-US" sz="3000" dirty="0"/>
              <a:t>Society and Politics to World War </a:t>
            </a:r>
            <a:r>
              <a:rPr lang="en-US" sz="3000" dirty="0" smtClean="0"/>
              <a:t>I</a:t>
            </a:r>
          </a:p>
          <a:p>
            <a:pPr algn="ctr"/>
            <a:r>
              <a:rPr lang="en-US" sz="3000" dirty="0" smtClean="0"/>
              <a:t>PART I</a:t>
            </a:r>
            <a:endParaRPr lang="en-US" sz="1800" dirty="0"/>
          </a:p>
        </p:txBody>
      </p:sp>
      <p:pic>
        <p:nvPicPr>
          <p:cNvPr id="5" name="Picture 5"/>
          <p:cNvPicPr>
            <a:picLocks noChangeAspect="1"/>
          </p:cNvPicPr>
          <p:nvPr/>
        </p:nvPicPr>
        <p:blipFill>
          <a:blip r:embed="rId2"/>
          <a:srcRect/>
          <a:stretch>
            <a:fillRect/>
          </a:stretch>
        </p:blipFill>
        <p:spPr bwMode="auto">
          <a:xfrm>
            <a:off x="2895600" y="228600"/>
            <a:ext cx="4114800" cy="3853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838200" y="0"/>
            <a:ext cx="7772400" cy="1143000"/>
          </a:xfrm>
        </p:spPr>
        <p:txBody>
          <a:bodyPr/>
          <a:lstStyle/>
          <a:p>
            <a:pPr eaLnBrk="1" hangingPunct="1"/>
            <a:r>
              <a:rPr lang="en-US" dirty="0" smtClean="0">
                <a:ea typeface="ＭＳ Ｐゴシック" pitchFamily="1" charset="-128"/>
              </a:rPr>
              <a:t>The Redesign of Cities</a:t>
            </a:r>
          </a:p>
        </p:txBody>
      </p:sp>
      <p:sp>
        <p:nvSpPr>
          <p:cNvPr id="29699" name="Rectangle 5"/>
          <p:cNvSpPr>
            <a:spLocks noGrp="1" noChangeArrowheads="1"/>
          </p:cNvSpPr>
          <p:nvPr>
            <p:ph type="body" idx="1"/>
          </p:nvPr>
        </p:nvSpPr>
        <p:spPr>
          <a:xfrm>
            <a:off x="609600" y="990600"/>
            <a:ext cx="7769225" cy="5257800"/>
          </a:xfrm>
        </p:spPr>
        <p:txBody>
          <a:bodyPr/>
          <a:lstStyle/>
          <a:p>
            <a:pPr eaLnBrk="1" hangingPunct="1">
              <a:lnSpc>
                <a:spcPct val="90000"/>
              </a:lnSpc>
            </a:pPr>
            <a:r>
              <a:rPr lang="en-US" sz="2800" dirty="0" smtClean="0">
                <a:ea typeface="ＭＳ Ｐゴシック" pitchFamily="1" charset="-128"/>
              </a:rPr>
              <a:t>The New Paris </a:t>
            </a:r>
          </a:p>
          <a:p>
            <a:pPr lvl="1" eaLnBrk="1" hangingPunct="1">
              <a:lnSpc>
                <a:spcPct val="90000"/>
              </a:lnSpc>
            </a:pPr>
            <a:r>
              <a:rPr lang="en-US" sz="2400" dirty="0" smtClean="0">
                <a:ea typeface="ＭＳ Ｐゴシック" pitchFamily="1" charset="-128"/>
              </a:rPr>
              <a:t>Paris rebuilt for political purposes – to discourage riots and accommodate the creation of thousands of government jobs</a:t>
            </a:r>
          </a:p>
          <a:p>
            <a:pPr lvl="1" eaLnBrk="1" hangingPunct="1">
              <a:lnSpc>
                <a:spcPct val="90000"/>
              </a:lnSpc>
            </a:pPr>
            <a:r>
              <a:rPr lang="en-US" sz="2400" dirty="0" smtClean="0">
                <a:ea typeface="ＭＳ Ｐゴシック" pitchFamily="1" charset="-128"/>
              </a:rPr>
              <a:t>Department stores, office complexes, apartments for the middle class, and a subway are built</a:t>
            </a:r>
          </a:p>
          <a:p>
            <a:pPr lvl="1" eaLnBrk="1" hangingPunct="1">
              <a:lnSpc>
                <a:spcPct val="90000"/>
              </a:lnSpc>
            </a:pPr>
            <a:r>
              <a:rPr lang="en-US" sz="2400" dirty="0" smtClean="0">
                <a:ea typeface="ＭＳ Ｐゴシック" pitchFamily="1" charset="-128"/>
              </a:rPr>
              <a:t>Arts and architecture – Paris Opera</a:t>
            </a:r>
            <a:r>
              <a:rPr lang="en-US" sz="2400" dirty="0" smtClean="0">
                <a:ea typeface="ＭＳ Ｐゴシック" pitchFamily="1" charset="-128"/>
              </a:rPr>
              <a:t>,</a:t>
            </a:r>
          </a:p>
          <a:p>
            <a:pPr marL="457200" lvl="1" indent="0" eaLnBrk="1" hangingPunct="1">
              <a:lnSpc>
                <a:spcPct val="90000"/>
              </a:lnSpc>
              <a:buNone/>
            </a:pPr>
            <a:r>
              <a:rPr lang="en-US" sz="2400" dirty="0" smtClean="0">
                <a:ea typeface="ＭＳ Ｐゴシック" pitchFamily="1" charset="-128"/>
              </a:rPr>
              <a:t>    Eiffel </a:t>
            </a:r>
            <a:r>
              <a:rPr lang="en-US" sz="2400" dirty="0" smtClean="0">
                <a:ea typeface="ＭＳ Ｐゴシック" pitchFamily="1" charset="-128"/>
              </a:rPr>
              <a:t>Tower, and Basilica of </a:t>
            </a:r>
            <a:endParaRPr lang="en-US" sz="2400" dirty="0" smtClean="0">
              <a:ea typeface="ＭＳ Ｐゴシック" pitchFamily="1" charset="-128"/>
            </a:endParaRPr>
          </a:p>
          <a:p>
            <a:pPr marL="457200" lvl="1" indent="0" eaLnBrk="1" hangingPunct="1">
              <a:lnSpc>
                <a:spcPct val="90000"/>
              </a:lnSpc>
              <a:buNone/>
            </a:pPr>
            <a:r>
              <a:rPr lang="en-US" sz="2400" dirty="0" smtClean="0">
                <a:ea typeface="ＭＳ Ｐゴシック" pitchFamily="1" charset="-128"/>
              </a:rPr>
              <a:t>    the </a:t>
            </a:r>
            <a:r>
              <a:rPr lang="en-US" sz="2400" dirty="0" smtClean="0">
                <a:ea typeface="ＭＳ Ｐゴシック" pitchFamily="1" charset="-128"/>
              </a:rPr>
              <a:t>Sacred Heart built</a:t>
            </a:r>
          </a:p>
          <a:p>
            <a:pPr lvl="1" eaLnBrk="1" hangingPunct="1">
              <a:lnSpc>
                <a:spcPct val="90000"/>
              </a:lnSpc>
            </a:pPr>
            <a:r>
              <a:rPr lang="en-US" sz="2400" dirty="0" smtClean="0">
                <a:ea typeface="ＭＳ Ｐゴシック" pitchFamily="1" charset="-128"/>
              </a:rPr>
              <a:t>Suburbs – to get away from the </a:t>
            </a:r>
            <a:endParaRPr lang="en-US" sz="2400" dirty="0" smtClean="0">
              <a:ea typeface="ＭＳ Ｐゴシック" pitchFamily="1" charset="-128"/>
            </a:endParaRPr>
          </a:p>
          <a:p>
            <a:pPr marL="457200" lvl="1" indent="0" eaLnBrk="1" hangingPunct="1">
              <a:lnSpc>
                <a:spcPct val="90000"/>
              </a:lnSpc>
              <a:buNone/>
            </a:pPr>
            <a:r>
              <a:rPr lang="en-US" sz="2400" dirty="0">
                <a:ea typeface="ＭＳ Ｐゴシック" pitchFamily="1" charset="-128"/>
              </a:rPr>
              <a:t> </a:t>
            </a:r>
            <a:r>
              <a:rPr lang="en-US" sz="2400" dirty="0" smtClean="0">
                <a:ea typeface="ＭＳ Ｐゴシック" pitchFamily="1" charset="-128"/>
              </a:rPr>
              <a:t>   </a:t>
            </a:r>
            <a:r>
              <a:rPr lang="en-US" sz="2400" dirty="0" smtClean="0">
                <a:ea typeface="ＭＳ Ｐゴシック" pitchFamily="1" charset="-128"/>
              </a:rPr>
              <a:t>congestion </a:t>
            </a:r>
            <a:r>
              <a:rPr lang="en-US" sz="2400" dirty="0" smtClean="0">
                <a:ea typeface="ＭＳ Ｐゴシック" pitchFamily="1" charset="-128"/>
              </a:rPr>
              <a:t>of the city, many </a:t>
            </a:r>
            <a:r>
              <a:rPr lang="en-US" sz="2400" dirty="0" smtClean="0">
                <a:ea typeface="ＭＳ Ｐゴシック" pitchFamily="1" charset="-128"/>
              </a:rPr>
              <a:t>middle-class</a:t>
            </a:r>
          </a:p>
          <a:p>
            <a:pPr marL="457200" lvl="1" indent="0" eaLnBrk="1" hangingPunct="1">
              <a:lnSpc>
                <a:spcPct val="90000"/>
              </a:lnSpc>
              <a:buNone/>
            </a:pPr>
            <a:r>
              <a:rPr lang="en-US" sz="2400" dirty="0">
                <a:ea typeface="ＭＳ Ｐゴシック" pitchFamily="1" charset="-128"/>
              </a:rPr>
              <a:t> </a:t>
            </a:r>
            <a:r>
              <a:rPr lang="en-US" sz="2400" dirty="0" smtClean="0">
                <a:ea typeface="ＭＳ Ｐゴシック" pitchFamily="1" charset="-128"/>
              </a:rPr>
              <a:t>  </a:t>
            </a:r>
            <a:r>
              <a:rPr lang="en-US" sz="2400" dirty="0" smtClean="0">
                <a:ea typeface="ＭＳ Ｐゴシック" pitchFamily="1" charset="-128"/>
              </a:rPr>
              <a:t> </a:t>
            </a:r>
            <a:r>
              <a:rPr lang="en-US" sz="2400" dirty="0" smtClean="0">
                <a:ea typeface="ＭＳ Ｐゴシック" pitchFamily="1" charset="-128"/>
              </a:rPr>
              <a:t>residents move to communities </a:t>
            </a:r>
            <a:r>
              <a:rPr lang="en-US" sz="2400" dirty="0" smtClean="0">
                <a:ea typeface="ＭＳ Ｐゴシック" pitchFamily="1" charset="-128"/>
              </a:rPr>
              <a:t>just</a:t>
            </a:r>
          </a:p>
          <a:p>
            <a:pPr marL="457200" lvl="1" indent="0" eaLnBrk="1" hangingPunct="1">
              <a:lnSpc>
                <a:spcPct val="90000"/>
              </a:lnSpc>
              <a:buNone/>
            </a:pPr>
            <a:r>
              <a:rPr lang="en-US" sz="2400" dirty="0">
                <a:ea typeface="ＭＳ Ｐゴシック" pitchFamily="1" charset="-128"/>
              </a:rPr>
              <a:t> </a:t>
            </a:r>
            <a:r>
              <a:rPr lang="en-US" sz="2400" dirty="0" smtClean="0">
                <a:ea typeface="ＭＳ Ｐゴシック" pitchFamily="1" charset="-128"/>
              </a:rPr>
              <a:t>  </a:t>
            </a:r>
            <a:r>
              <a:rPr lang="en-US" sz="2400" dirty="0" smtClean="0">
                <a:ea typeface="ＭＳ Ｐゴシック" pitchFamily="1" charset="-128"/>
              </a:rPr>
              <a:t> </a:t>
            </a:r>
            <a:r>
              <a:rPr lang="en-US" sz="2400" dirty="0" smtClean="0">
                <a:ea typeface="ＭＳ Ｐゴシック" pitchFamily="1" charset="-128"/>
              </a:rPr>
              <a:t>outside the urban centers</a:t>
            </a:r>
          </a:p>
        </p:txBody>
      </p:sp>
      <p:pic>
        <p:nvPicPr>
          <p:cNvPr id="1026" name="Picture 2" descr="D:\Profiles\tgriffin.EHS\pa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124200"/>
            <a:ext cx="25146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ch23_07"/>
          <p:cNvPicPr>
            <a:picLocks noChangeAspect="1" noChangeArrowheads="1"/>
          </p:cNvPicPr>
          <p:nvPr/>
        </p:nvPicPr>
        <p:blipFill>
          <a:blip r:embed="rId3"/>
          <a:srcRect/>
          <a:stretch>
            <a:fillRect/>
          </a:stretch>
        </p:blipFill>
        <p:spPr bwMode="auto">
          <a:xfrm>
            <a:off x="0" y="228600"/>
            <a:ext cx="5408613" cy="6400800"/>
          </a:xfrm>
          <a:prstGeom prst="rect">
            <a:avLst/>
          </a:prstGeom>
          <a:noFill/>
          <a:ln w="9525">
            <a:noFill/>
            <a:miter lim="800000"/>
            <a:headEnd/>
            <a:tailEnd/>
          </a:ln>
        </p:spPr>
      </p:pic>
      <p:sp>
        <p:nvSpPr>
          <p:cNvPr id="30723" name="Footer Placeholder 8"/>
          <p:cNvSpPr>
            <a:spLocks noGrp="1"/>
          </p:cNvSpPr>
          <p:nvPr>
            <p:ph type="ftr" sz="quarter" idx="12"/>
          </p:nvPr>
        </p:nvSpPr>
        <p:spPr bwMode="auto">
          <a:noFill/>
          <a:ln>
            <a:miter lim="800000"/>
            <a:headEnd/>
            <a:tailEnd/>
          </a:ln>
        </p:spPr>
        <p:txBody>
          <a:bodyPr/>
          <a:lstStyle/>
          <a:p>
            <a:endParaRPr lang="en-US" dirty="0"/>
          </a:p>
        </p:txBody>
      </p:sp>
      <p:sp>
        <p:nvSpPr>
          <p:cNvPr id="4" name="Rectangle 3"/>
          <p:cNvSpPr/>
          <p:nvPr/>
        </p:nvSpPr>
        <p:spPr>
          <a:xfrm>
            <a:off x="5410200" y="381000"/>
            <a:ext cx="3733800" cy="5386090"/>
          </a:xfrm>
          <a:prstGeom prst="rect">
            <a:avLst/>
          </a:prstGeom>
        </p:spPr>
        <p:txBody>
          <a:bodyPr wrap="square">
            <a:spAutoFit/>
          </a:bodyPr>
          <a:lstStyle/>
          <a:p>
            <a:pPr eaLnBrk="1" hangingPunct="1"/>
            <a:r>
              <a:rPr lang="en-US" dirty="0">
                <a:latin typeface="Arial" charset="0"/>
              </a:rPr>
              <a:t>Department stores, such as Bon Marche in Paris, sold wide selections of consumer goods under one roof. These modern stores increased the economic pressure on small traditional merchants who specialized in selling only one kind of good. </a:t>
            </a:r>
            <a:endParaRPr lang="en-US" dirty="0" smtClean="0">
              <a:latin typeface="Arial" charset="0"/>
            </a:endParaRPr>
          </a:p>
          <a:p>
            <a:pPr eaLnBrk="1" hangingPunct="1"/>
            <a:endParaRPr lang="en-US" dirty="0" smtClean="0">
              <a:latin typeface="Arial" charset="0"/>
            </a:endParaRPr>
          </a:p>
          <a:p>
            <a:pPr eaLnBrk="1" hangingPunct="1"/>
            <a:r>
              <a:rPr lang="en-US" sz="1600" dirty="0">
                <a:latin typeface="Arial" charset="0"/>
              </a:rPr>
              <a:t>*</a:t>
            </a:r>
            <a:r>
              <a:rPr lang="en-US" sz="1600" dirty="0" smtClean="0">
                <a:latin typeface="Arial" charset="0"/>
              </a:rPr>
              <a:t>(Look at “Paris </a:t>
            </a:r>
            <a:r>
              <a:rPr lang="en-US" sz="1600" dirty="0">
                <a:latin typeface="Arial" charset="0"/>
              </a:rPr>
              <a:t>Department Stores Expand their Business,” page 766.)</a:t>
            </a:r>
          </a:p>
          <a:p>
            <a:pPr eaLnBrk="1" hangingPunct="1"/>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p:cNvPicPr>
            <a:picLocks noChangeAspect="1" noChangeArrowheads="1"/>
          </p:cNvPicPr>
          <p:nvPr/>
        </p:nvPicPr>
        <p:blipFill>
          <a:blip r:embed="rId3"/>
          <a:srcRect/>
          <a:stretch>
            <a:fillRect/>
          </a:stretch>
        </p:blipFill>
        <p:spPr bwMode="auto">
          <a:xfrm>
            <a:off x="914400" y="228600"/>
            <a:ext cx="8026400" cy="5511800"/>
          </a:xfrm>
          <a:prstGeom prst="rect">
            <a:avLst/>
          </a:prstGeom>
          <a:noFill/>
          <a:ln w="9525">
            <a:noFill/>
            <a:miter lim="800000"/>
            <a:headEnd/>
            <a:tailEnd/>
          </a:ln>
        </p:spPr>
      </p:pic>
      <p:sp>
        <p:nvSpPr>
          <p:cNvPr id="4" name="Rectangle 3"/>
          <p:cNvSpPr/>
          <p:nvPr/>
        </p:nvSpPr>
        <p:spPr>
          <a:xfrm>
            <a:off x="762000" y="5842337"/>
            <a:ext cx="8382000" cy="1015663"/>
          </a:xfrm>
          <a:prstGeom prst="rect">
            <a:avLst/>
          </a:prstGeom>
        </p:spPr>
        <p:txBody>
          <a:bodyPr wrap="square">
            <a:spAutoFit/>
          </a:bodyPr>
          <a:lstStyle/>
          <a:p>
            <a:pPr eaLnBrk="1" hangingPunct="1"/>
            <a:r>
              <a:rPr lang="en-US" sz="2000" dirty="0">
                <a:latin typeface="Arial" charset="0"/>
              </a:rPr>
              <a:t>The Eiffel Tower, shown under construction in this painting, was to become a symbol of the newly redesigned Paris and its steel structure a symbol of French industrial strength.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pPr eaLnBrk="1" hangingPunct="1"/>
            <a:r>
              <a:rPr lang="en-US" dirty="0" smtClean="0">
                <a:ea typeface="ＭＳ Ｐゴシック" pitchFamily="1" charset="-128"/>
              </a:rPr>
              <a:t>Urban Sanitation</a:t>
            </a:r>
          </a:p>
        </p:txBody>
      </p:sp>
      <p:sp>
        <p:nvSpPr>
          <p:cNvPr id="34819" name="Rectangle 5"/>
          <p:cNvSpPr>
            <a:spLocks noGrp="1" noChangeArrowheads="1"/>
          </p:cNvSpPr>
          <p:nvPr>
            <p:ph type="body" idx="1"/>
          </p:nvPr>
        </p:nvSpPr>
        <p:spPr/>
        <p:txBody>
          <a:bodyPr/>
          <a:lstStyle/>
          <a:p>
            <a:pPr eaLnBrk="1" hangingPunct="1"/>
            <a:r>
              <a:rPr lang="en-US" sz="2800" dirty="0" smtClean="0">
                <a:ea typeface="ＭＳ Ｐゴシック" pitchFamily="1" charset="-128"/>
              </a:rPr>
              <a:t>Cholera – believed to be caused by filth and smell, touched all classes and reached epidemic proportions in 1830’s and 1840’s</a:t>
            </a:r>
          </a:p>
          <a:p>
            <a:pPr eaLnBrk="1" hangingPunct="1"/>
            <a:r>
              <a:rPr lang="en-US" sz="2800" dirty="0" smtClean="0">
                <a:ea typeface="ＭＳ Ｐゴシック" pitchFamily="1" charset="-128"/>
              </a:rPr>
              <a:t>Water and sewer systems – disposed of human waste and provided clean drinking water</a:t>
            </a:r>
          </a:p>
          <a:p>
            <a:pPr eaLnBrk="1" hangingPunct="1"/>
            <a:r>
              <a:rPr lang="en-US" sz="2800" dirty="0" smtClean="0">
                <a:ea typeface="ＭＳ Ｐゴシック" pitchFamily="1" charset="-128"/>
              </a:rPr>
              <a:t>Government involvement in public health</a:t>
            </a:r>
          </a:p>
          <a:p>
            <a:pPr lvl="1" eaLnBrk="1" hangingPunct="1"/>
            <a:r>
              <a:rPr lang="en-US" sz="2400" dirty="0" smtClean="0">
                <a:ea typeface="ＭＳ Ｐゴシック" pitchFamily="1" charset="-128"/>
              </a:rPr>
              <a:t>Private property could be condemned if deemed unhealthy</a:t>
            </a:r>
          </a:p>
          <a:p>
            <a:pPr lvl="1" eaLnBrk="1" hangingPunct="1"/>
            <a:r>
              <a:rPr lang="en-US" sz="2400" dirty="0" smtClean="0">
                <a:ea typeface="ＭＳ Ｐゴシック" pitchFamily="1" charset="-128"/>
              </a:rPr>
              <a:t>New building regulations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ch23_05"/>
          <p:cNvPicPr>
            <a:picLocks noChangeAspect="1" noChangeArrowheads="1"/>
          </p:cNvPicPr>
          <p:nvPr/>
        </p:nvPicPr>
        <p:blipFill>
          <a:blip r:embed="rId3"/>
          <a:srcRect/>
          <a:stretch>
            <a:fillRect/>
          </a:stretch>
        </p:blipFill>
        <p:spPr bwMode="auto">
          <a:xfrm>
            <a:off x="0" y="228600"/>
            <a:ext cx="5702300" cy="6400800"/>
          </a:xfrm>
          <a:prstGeom prst="rect">
            <a:avLst/>
          </a:prstGeom>
          <a:noFill/>
          <a:ln w="9525">
            <a:noFill/>
            <a:miter lim="800000"/>
            <a:headEnd/>
            <a:tailEnd/>
          </a:ln>
        </p:spPr>
      </p:pic>
      <p:sp>
        <p:nvSpPr>
          <p:cNvPr id="4" name="Rectangle 3"/>
          <p:cNvSpPr/>
          <p:nvPr/>
        </p:nvSpPr>
        <p:spPr>
          <a:xfrm>
            <a:off x="5715000" y="609600"/>
            <a:ext cx="3429000" cy="6247864"/>
          </a:xfrm>
          <a:prstGeom prst="rect">
            <a:avLst/>
          </a:prstGeom>
        </p:spPr>
        <p:txBody>
          <a:bodyPr wrap="square">
            <a:spAutoFit/>
          </a:bodyPr>
          <a:lstStyle/>
          <a:p>
            <a:pPr eaLnBrk="1" hangingPunct="1"/>
            <a:r>
              <a:rPr lang="en-US" dirty="0">
                <a:latin typeface="Arial" charset="0"/>
              </a:rPr>
              <a:t>A major feature of the reconstruction of mid-nineteenth-century Paris under the Emperor Napoleon </a:t>
            </a:r>
            <a:r>
              <a:rPr lang="en-US" dirty="0" smtClean="0">
                <a:latin typeface="Arial" charset="0"/>
              </a:rPr>
              <a:t>III was </a:t>
            </a:r>
            <a:r>
              <a:rPr lang="en-US" dirty="0">
                <a:latin typeface="Arial" charset="0"/>
              </a:rPr>
              <a:t>a vast new sewer system to provide for drainage in the city. Sewer workmen could travel the length of the structure on small rail cars. Even today tourists still may visit parts of the mid-city Paris sewer system.</a:t>
            </a:r>
          </a:p>
          <a:p>
            <a:pPr eaLnBrk="1" hangingPunct="1"/>
            <a:endParaRPr lang="en-US" sz="800" dirty="0">
              <a:latin typeface="Arial" charset="0"/>
            </a:endParaRPr>
          </a:p>
          <a:p>
            <a:pPr eaLnBrk="1" hangingPunct="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r>
              <a:rPr lang="en-US" dirty="0" smtClean="0">
                <a:ea typeface="ＭＳ Ｐゴシック" pitchFamily="1" charset="-128"/>
              </a:rPr>
              <a:t>Housing Reform / </a:t>
            </a:r>
            <a:br>
              <a:rPr lang="en-US" dirty="0" smtClean="0">
                <a:ea typeface="ＭＳ Ｐゴシック" pitchFamily="1" charset="-128"/>
              </a:rPr>
            </a:br>
            <a:r>
              <a:rPr lang="en-US" dirty="0" smtClean="0">
                <a:ea typeface="ＭＳ Ｐゴシック" pitchFamily="1" charset="-128"/>
              </a:rPr>
              <a:t>the Middle Class</a:t>
            </a:r>
          </a:p>
        </p:txBody>
      </p:sp>
      <p:sp>
        <p:nvSpPr>
          <p:cNvPr id="37891" name="Rectangle 5"/>
          <p:cNvSpPr>
            <a:spLocks noGrp="1" noChangeArrowheads="1"/>
          </p:cNvSpPr>
          <p:nvPr>
            <p:ph type="body" idx="1"/>
          </p:nvPr>
        </p:nvSpPr>
        <p:spPr/>
        <p:txBody>
          <a:bodyPr/>
          <a:lstStyle/>
          <a:p>
            <a:pPr eaLnBrk="1" hangingPunct="1"/>
            <a:r>
              <a:rPr lang="en-US" dirty="0" smtClean="0">
                <a:ea typeface="ＭＳ Ｐゴシック" pitchFamily="1" charset="-128"/>
              </a:rPr>
              <a:t>Middle class reformers believed cheap, adequate housing would alleviate social and political discontent</a:t>
            </a:r>
          </a:p>
          <a:p>
            <a:pPr eaLnBrk="1" hangingPunct="1"/>
            <a:r>
              <a:rPr lang="en-US" dirty="0" smtClean="0">
                <a:ea typeface="ＭＳ Ｐゴシック" pitchFamily="1" charset="-128"/>
              </a:rPr>
              <a:t>Private philanthropy attacked the housing problem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pPr eaLnBrk="1" hangingPunct="1"/>
            <a:r>
              <a:rPr lang="en-US" dirty="0" smtClean="0">
                <a:ea typeface="ＭＳ Ｐゴシック" pitchFamily="1" charset="-128"/>
              </a:rPr>
              <a:t>Barriers for Women </a:t>
            </a:r>
            <a:br>
              <a:rPr lang="en-US" dirty="0" smtClean="0">
                <a:ea typeface="ＭＳ Ｐゴシック" pitchFamily="1" charset="-128"/>
              </a:rPr>
            </a:br>
            <a:r>
              <a:rPr lang="en-US" dirty="0" smtClean="0">
                <a:ea typeface="ＭＳ Ｐゴシック" pitchFamily="1" charset="-128"/>
              </a:rPr>
              <a:t>in Late 19th Century</a:t>
            </a:r>
          </a:p>
        </p:txBody>
      </p:sp>
      <p:sp>
        <p:nvSpPr>
          <p:cNvPr id="38915" name="Rectangle 5"/>
          <p:cNvSpPr>
            <a:spLocks noGrp="1" noChangeArrowheads="1"/>
          </p:cNvSpPr>
          <p:nvPr>
            <p:ph type="body" idx="1"/>
          </p:nvPr>
        </p:nvSpPr>
        <p:spPr/>
        <p:txBody>
          <a:bodyPr/>
          <a:lstStyle/>
          <a:p>
            <a:pPr eaLnBrk="1" hangingPunct="1">
              <a:lnSpc>
                <a:spcPct val="90000"/>
              </a:lnSpc>
            </a:pPr>
            <a:r>
              <a:rPr lang="en-US" sz="2400" dirty="0" smtClean="0">
                <a:ea typeface="ＭＳ Ｐゴシック" pitchFamily="1" charset="-128"/>
              </a:rPr>
              <a:t>Property – until last quarter of century – most women in Europe could not own property; everything was in their husband’s name – only Britain changed this in 1882 with the </a:t>
            </a:r>
            <a:r>
              <a:rPr lang="en-US" sz="2400" b="1" dirty="0" smtClean="0">
                <a:ea typeface="ＭＳ Ｐゴシック" pitchFamily="1" charset="-128"/>
              </a:rPr>
              <a:t>Married Women’s Property Act</a:t>
            </a:r>
          </a:p>
          <a:p>
            <a:pPr eaLnBrk="1" hangingPunct="1">
              <a:lnSpc>
                <a:spcPct val="90000"/>
              </a:lnSpc>
            </a:pPr>
            <a:r>
              <a:rPr lang="en-US" sz="2400" dirty="0" smtClean="0">
                <a:ea typeface="ＭＳ Ｐゴシック" pitchFamily="1" charset="-128"/>
              </a:rPr>
              <a:t>Family law – divorce was difficult to obtain, men had legal control of the children, and contraception and abortion were illegal</a:t>
            </a:r>
          </a:p>
          <a:p>
            <a:pPr eaLnBrk="1" hangingPunct="1">
              <a:lnSpc>
                <a:spcPct val="90000"/>
              </a:lnSpc>
            </a:pPr>
            <a:r>
              <a:rPr lang="en-US" sz="2400" dirty="0" smtClean="0">
                <a:ea typeface="ＭＳ Ｐゴシック" pitchFamily="1" charset="-128"/>
              </a:rPr>
              <a:t>Education</a:t>
            </a:r>
          </a:p>
          <a:p>
            <a:pPr lvl="1" eaLnBrk="1" hangingPunct="1">
              <a:lnSpc>
                <a:spcPct val="90000"/>
              </a:lnSpc>
            </a:pPr>
            <a:r>
              <a:rPr lang="en-US" sz="2000" dirty="0" smtClean="0">
                <a:ea typeface="ＭＳ Ｐゴシック" pitchFamily="1" charset="-128"/>
              </a:rPr>
              <a:t>Could not attend universities until late 19th century</a:t>
            </a:r>
          </a:p>
          <a:p>
            <a:pPr lvl="1" eaLnBrk="1" hangingPunct="1">
              <a:lnSpc>
                <a:spcPct val="90000"/>
              </a:lnSpc>
            </a:pPr>
            <a:r>
              <a:rPr lang="en-US" sz="2000" dirty="0" smtClean="0">
                <a:ea typeface="ＭＳ Ｐゴシック" pitchFamily="1" charset="-128"/>
              </a:rPr>
              <a:t>Absence of secondary education for women</a:t>
            </a:r>
          </a:p>
          <a:p>
            <a:pPr lvl="1" eaLnBrk="1" hangingPunct="1">
              <a:lnSpc>
                <a:spcPct val="90000"/>
              </a:lnSpc>
            </a:pPr>
            <a:r>
              <a:rPr lang="en-US" sz="2000" dirty="0" smtClean="0">
                <a:ea typeface="ＭＳ Ｐゴシック" pitchFamily="1" charset="-128"/>
              </a:rPr>
              <a:t>Women with professional jobs were considered radicals and faced discrimination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4"/>
          <p:cNvPicPr>
            <a:picLocks noChangeAspect="1" noChangeArrowheads="1"/>
          </p:cNvPicPr>
          <p:nvPr/>
        </p:nvPicPr>
        <p:blipFill>
          <a:blip r:embed="rId3"/>
          <a:srcRect/>
          <a:stretch>
            <a:fillRect/>
          </a:stretch>
        </p:blipFill>
        <p:spPr bwMode="auto">
          <a:xfrm>
            <a:off x="838200" y="0"/>
            <a:ext cx="8102600" cy="5264150"/>
          </a:xfrm>
          <a:prstGeom prst="rect">
            <a:avLst/>
          </a:prstGeom>
          <a:noFill/>
          <a:ln w="9525">
            <a:noFill/>
            <a:miter lim="800000"/>
            <a:headEnd/>
            <a:tailEnd/>
          </a:ln>
        </p:spPr>
      </p:pic>
      <p:sp>
        <p:nvSpPr>
          <p:cNvPr id="4" name="Rectangle 3"/>
          <p:cNvSpPr/>
          <p:nvPr/>
        </p:nvSpPr>
        <p:spPr>
          <a:xfrm>
            <a:off x="685800" y="5226784"/>
            <a:ext cx="8458200" cy="1631216"/>
          </a:xfrm>
          <a:prstGeom prst="rect">
            <a:avLst/>
          </a:prstGeom>
        </p:spPr>
        <p:txBody>
          <a:bodyPr wrap="square">
            <a:spAutoFit/>
          </a:bodyPr>
          <a:lstStyle/>
          <a:p>
            <a:pPr eaLnBrk="1" hangingPunct="1"/>
            <a:r>
              <a:rPr lang="en-US" sz="2000" dirty="0">
                <a:latin typeface="Arial" charset="0"/>
              </a:rPr>
              <a:t>Women only gradually gained access to secondary and university education during the second half of the nineteenth century and the early twentieth century. Young women on their way to school, the subject of this 1880 English painting, would thus have been a new sight when it was painted.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dirty="0" smtClean="0">
                <a:ea typeface="ＭＳ Ｐゴシック" pitchFamily="1" charset="-128"/>
              </a:rPr>
              <a:t>New Employment for Women</a:t>
            </a:r>
          </a:p>
        </p:txBody>
      </p:sp>
      <p:sp>
        <p:nvSpPr>
          <p:cNvPr id="41987" name="Rectangle 5"/>
          <p:cNvSpPr>
            <a:spLocks noGrp="1" noChangeArrowheads="1"/>
          </p:cNvSpPr>
          <p:nvPr>
            <p:ph type="body" idx="1"/>
          </p:nvPr>
        </p:nvSpPr>
        <p:spPr/>
        <p:txBody>
          <a:bodyPr/>
          <a:lstStyle/>
          <a:p>
            <a:pPr eaLnBrk="1" hangingPunct="1"/>
            <a:r>
              <a:rPr lang="en-US" dirty="0" smtClean="0">
                <a:ea typeface="ＭＳ Ｐゴシック" pitchFamily="1" charset="-128"/>
              </a:rPr>
              <a:t>New jobs – included secretaries, clerks, and shop assistants / still paid low wages</a:t>
            </a:r>
          </a:p>
          <a:p>
            <a:pPr eaLnBrk="1" hangingPunct="1"/>
            <a:r>
              <a:rPr lang="en-US" dirty="0" smtClean="0">
                <a:ea typeface="ＭＳ Ｐゴシック" pitchFamily="1" charset="-128"/>
              </a:rPr>
              <a:t>Withdrawal from labor force – married women less and less in work force due to:</a:t>
            </a:r>
          </a:p>
          <a:p>
            <a:pPr lvl="1" eaLnBrk="1" hangingPunct="1"/>
            <a:r>
              <a:rPr lang="en-US" dirty="0" smtClean="0">
                <a:ea typeface="ＭＳ Ｐゴシック" pitchFamily="1" charset="-128"/>
              </a:rPr>
              <a:t>Industries preferring unmarried women</a:t>
            </a:r>
          </a:p>
          <a:p>
            <a:pPr lvl="1" eaLnBrk="1" hangingPunct="1"/>
            <a:r>
              <a:rPr lang="en-US" dirty="0" smtClean="0">
                <a:ea typeface="ＭＳ Ｐゴシック" pitchFamily="1" charset="-128"/>
              </a:rPr>
              <a:t>Men living longer</a:t>
            </a:r>
          </a:p>
          <a:p>
            <a:pPr lvl="1" eaLnBrk="1" hangingPunct="1"/>
            <a:r>
              <a:rPr lang="en-US" dirty="0" smtClean="0">
                <a:ea typeface="ＭＳ Ｐゴシック" pitchFamily="1" charset="-128"/>
              </a:rPr>
              <a:t>Social expectations of the married women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ch23_06"/>
          <p:cNvPicPr>
            <a:picLocks noChangeAspect="1" noChangeArrowheads="1"/>
          </p:cNvPicPr>
          <p:nvPr/>
        </p:nvPicPr>
        <p:blipFill>
          <a:blip r:embed="rId3"/>
          <a:srcRect/>
          <a:stretch>
            <a:fillRect/>
          </a:stretch>
        </p:blipFill>
        <p:spPr bwMode="auto">
          <a:xfrm>
            <a:off x="838200" y="381000"/>
            <a:ext cx="7991475" cy="4267200"/>
          </a:xfrm>
          <a:prstGeom prst="rect">
            <a:avLst/>
          </a:prstGeom>
          <a:noFill/>
          <a:ln w="9525">
            <a:noFill/>
            <a:miter lim="800000"/>
            <a:headEnd/>
            <a:tailEnd/>
          </a:ln>
        </p:spPr>
      </p:pic>
      <p:sp>
        <p:nvSpPr>
          <p:cNvPr id="4" name="Rectangle 3"/>
          <p:cNvSpPr/>
          <p:nvPr/>
        </p:nvSpPr>
        <p:spPr>
          <a:xfrm>
            <a:off x="838200" y="4953000"/>
            <a:ext cx="8153400" cy="1200329"/>
          </a:xfrm>
          <a:prstGeom prst="rect">
            <a:avLst/>
          </a:prstGeom>
        </p:spPr>
        <p:txBody>
          <a:bodyPr wrap="square">
            <a:spAutoFit/>
          </a:bodyPr>
          <a:lstStyle/>
          <a:p>
            <a:pPr eaLnBrk="1" hangingPunct="1"/>
            <a:r>
              <a:rPr lang="en-US" dirty="0">
                <a:latin typeface="Arial" charset="0"/>
              </a:rPr>
              <a:t>Women working in the London Central Telephone Exchange. The invention of the telephone opened new employment opportunities for women.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US" dirty="0" smtClean="0">
                <a:ea typeface="ＭＳ Ｐゴシック" pitchFamily="1" charset="-128"/>
              </a:rPr>
              <a:t>Population Trends and Migration </a:t>
            </a:r>
          </a:p>
        </p:txBody>
      </p:sp>
      <p:sp>
        <p:nvSpPr>
          <p:cNvPr id="17411" name="Rectangle 5"/>
          <p:cNvSpPr>
            <a:spLocks noGrp="1" noChangeArrowheads="1"/>
          </p:cNvSpPr>
          <p:nvPr>
            <p:ph type="body" idx="1"/>
          </p:nvPr>
        </p:nvSpPr>
        <p:spPr/>
        <p:txBody>
          <a:bodyPr/>
          <a:lstStyle/>
          <a:p>
            <a:pPr eaLnBrk="1" hangingPunct="1">
              <a:lnSpc>
                <a:spcPct val="90000"/>
              </a:lnSpc>
            </a:pPr>
            <a:r>
              <a:rPr lang="en-US" sz="2800" dirty="0" smtClean="0">
                <a:ea typeface="ＭＳ Ｐゴシック" pitchFamily="1" charset="-128"/>
              </a:rPr>
              <a:t>Population rises in Europe until 1910 when it levels off</a:t>
            </a:r>
          </a:p>
          <a:p>
            <a:pPr eaLnBrk="1" hangingPunct="1">
              <a:lnSpc>
                <a:spcPct val="90000"/>
              </a:lnSpc>
            </a:pPr>
            <a:r>
              <a:rPr lang="en-US" sz="2800" dirty="0" smtClean="0">
                <a:ea typeface="ＭＳ Ｐゴシック" pitchFamily="1" charset="-128"/>
              </a:rPr>
              <a:t>Population rates continue to rise in underdeveloped nations and areas leading to food shortages</a:t>
            </a:r>
          </a:p>
          <a:p>
            <a:pPr eaLnBrk="1" hangingPunct="1">
              <a:lnSpc>
                <a:spcPct val="90000"/>
              </a:lnSpc>
            </a:pPr>
            <a:r>
              <a:rPr lang="en-US" sz="2800" dirty="0" smtClean="0">
                <a:ea typeface="ＭＳ Ｐゴシック" pitchFamily="1" charset="-128"/>
              </a:rPr>
              <a:t>People continue to move from rural to urban areas</a:t>
            </a:r>
          </a:p>
          <a:p>
            <a:pPr eaLnBrk="1" hangingPunct="1">
              <a:lnSpc>
                <a:spcPct val="90000"/>
              </a:lnSpc>
            </a:pPr>
            <a:r>
              <a:rPr lang="en-US" sz="2800" dirty="0" smtClean="0">
                <a:ea typeface="ＭＳ Ｐゴシック" pitchFamily="1" charset="-128"/>
              </a:rPr>
              <a:t>Between 1846 and 1932, 50 million Europeans leave their homeland to go to the United States, Canada, South Africa, Australia, Brazil and Argentina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eaLnBrk="1" hangingPunct="1"/>
            <a:r>
              <a:rPr lang="en-US" dirty="0" smtClean="0">
                <a:ea typeface="ＭＳ Ｐゴシック" pitchFamily="1" charset="-128"/>
              </a:rPr>
              <a:t>Working-Class Women</a:t>
            </a:r>
          </a:p>
        </p:txBody>
      </p:sp>
      <p:sp>
        <p:nvSpPr>
          <p:cNvPr id="45059" name="Rectangle 5"/>
          <p:cNvSpPr>
            <a:spLocks noGrp="1" noChangeArrowheads="1"/>
          </p:cNvSpPr>
          <p:nvPr>
            <p:ph type="body" idx="1"/>
          </p:nvPr>
        </p:nvSpPr>
        <p:spPr/>
        <p:txBody>
          <a:bodyPr/>
          <a:lstStyle/>
          <a:p>
            <a:pPr eaLnBrk="1" hangingPunct="1"/>
            <a:r>
              <a:rPr lang="en-US" b="1" dirty="0" smtClean="0">
                <a:ea typeface="ＭＳ Ｐゴシック" pitchFamily="1" charset="-128"/>
              </a:rPr>
              <a:t>Putting-out system</a:t>
            </a:r>
            <a:r>
              <a:rPr lang="en-US" dirty="0" smtClean="0">
                <a:ea typeface="ＭＳ Ｐゴシック" pitchFamily="1" charset="-128"/>
              </a:rPr>
              <a:t> – manufacturer would purchase material, then put it out to the tailors</a:t>
            </a:r>
          </a:p>
          <a:p>
            <a:pPr eaLnBrk="1" hangingPunct="1"/>
            <a:r>
              <a:rPr lang="en-US" dirty="0" smtClean="0">
                <a:ea typeface="ＭＳ Ｐゴシック" pitchFamily="1" charset="-128"/>
              </a:rPr>
              <a:t>Subject to layoffs when demand for products slowed</a:t>
            </a:r>
          </a:p>
          <a:p>
            <a:pPr eaLnBrk="1" hangingPunct="1"/>
            <a:r>
              <a:rPr lang="en-US" dirty="0" smtClean="0">
                <a:ea typeface="ＭＳ Ｐゴシック" pitchFamily="1" charset="-128"/>
              </a:rPr>
              <a:t>Had low wages and subject to exploitation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pPr eaLnBrk="1" hangingPunct="1"/>
            <a:r>
              <a:rPr lang="en-US" dirty="0" smtClean="0">
                <a:ea typeface="ＭＳ Ｐゴシック" pitchFamily="1" charset="-128"/>
              </a:rPr>
              <a:t>Prostitution</a:t>
            </a:r>
          </a:p>
        </p:txBody>
      </p:sp>
      <p:sp>
        <p:nvSpPr>
          <p:cNvPr id="46083" name="Rectangle 5"/>
          <p:cNvSpPr>
            <a:spLocks noGrp="1" noChangeArrowheads="1"/>
          </p:cNvSpPr>
          <p:nvPr>
            <p:ph type="body" idx="1"/>
          </p:nvPr>
        </p:nvSpPr>
        <p:spPr/>
        <p:txBody>
          <a:bodyPr/>
          <a:lstStyle/>
          <a:p>
            <a:pPr eaLnBrk="1" hangingPunct="1"/>
            <a:r>
              <a:rPr lang="en-US" dirty="0" smtClean="0">
                <a:ea typeface="ＭＳ Ｐゴシック" pitchFamily="1" charset="-128"/>
              </a:rPr>
              <a:t>Women displaced in an overcrowded work force turned to prostitution</a:t>
            </a:r>
          </a:p>
          <a:p>
            <a:pPr eaLnBrk="1" hangingPunct="1"/>
            <a:r>
              <a:rPr lang="en-US" dirty="0" smtClean="0">
                <a:ea typeface="ＭＳ Ｐゴシック" pitchFamily="1" charset="-128"/>
              </a:rPr>
              <a:t>Most large 19th-century cities had legal prostitution</a:t>
            </a:r>
          </a:p>
          <a:p>
            <a:pPr eaLnBrk="1" hangingPunct="1"/>
            <a:r>
              <a:rPr lang="en-US" dirty="0" smtClean="0">
                <a:ea typeface="ＭＳ Ｐゴシック" pitchFamily="1" charset="-128"/>
              </a:rPr>
              <a:t>Usually low-skill workers with little education; customers were working class men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1066800" y="304800"/>
            <a:ext cx="7772400" cy="1143000"/>
          </a:xfrm>
        </p:spPr>
        <p:txBody>
          <a:bodyPr/>
          <a:lstStyle/>
          <a:p>
            <a:pPr eaLnBrk="1" hangingPunct="1"/>
            <a:r>
              <a:rPr lang="en-US" dirty="0" smtClean="0">
                <a:ea typeface="ＭＳ Ｐゴシック" pitchFamily="1" charset="-128"/>
              </a:rPr>
              <a:t>Middle Class Women</a:t>
            </a:r>
          </a:p>
        </p:txBody>
      </p:sp>
      <p:sp>
        <p:nvSpPr>
          <p:cNvPr id="47107" name="Rectangle 5"/>
          <p:cNvSpPr>
            <a:spLocks noGrp="1" noChangeArrowheads="1"/>
          </p:cNvSpPr>
          <p:nvPr>
            <p:ph type="body" idx="1"/>
          </p:nvPr>
        </p:nvSpPr>
        <p:spPr>
          <a:xfrm>
            <a:off x="1062038" y="1690688"/>
            <a:ext cx="7769225" cy="4113212"/>
          </a:xfrm>
        </p:spPr>
        <p:txBody>
          <a:bodyPr/>
          <a:lstStyle/>
          <a:p>
            <a:pPr eaLnBrk="1" hangingPunct="1">
              <a:lnSpc>
                <a:spcPct val="90000"/>
              </a:lnSpc>
            </a:pPr>
            <a:r>
              <a:rPr lang="en-US" sz="2800" dirty="0" smtClean="0">
                <a:ea typeface="ＭＳ Ｐゴシック" pitchFamily="1" charset="-128"/>
              </a:rPr>
              <a:t>Domesticity – oversaw virtually all the domestic management and child care</a:t>
            </a:r>
          </a:p>
          <a:p>
            <a:pPr eaLnBrk="1" hangingPunct="1">
              <a:lnSpc>
                <a:spcPct val="90000"/>
              </a:lnSpc>
            </a:pPr>
            <a:r>
              <a:rPr lang="en-US" sz="2800" dirty="0" smtClean="0">
                <a:ea typeface="ＭＳ Ｐゴシック" pitchFamily="1" charset="-128"/>
              </a:rPr>
              <a:t>Religion – assured the religious instruction of their children and prayer was a major part of their daily lives</a:t>
            </a:r>
          </a:p>
          <a:p>
            <a:pPr eaLnBrk="1" hangingPunct="1">
              <a:lnSpc>
                <a:spcPct val="90000"/>
              </a:lnSpc>
            </a:pPr>
            <a:r>
              <a:rPr lang="en-US" sz="2800" dirty="0" smtClean="0">
                <a:ea typeface="ＭＳ Ｐゴシック" pitchFamily="1" charset="-128"/>
              </a:rPr>
              <a:t>Charity – worked with poor youth, poor young women, schools for infants, and societies for visiting the poor</a:t>
            </a:r>
          </a:p>
          <a:p>
            <a:pPr eaLnBrk="1" hangingPunct="1">
              <a:lnSpc>
                <a:spcPct val="90000"/>
              </a:lnSpc>
            </a:pPr>
            <a:r>
              <a:rPr lang="en-US" sz="2800" dirty="0" smtClean="0">
                <a:ea typeface="ＭＳ Ｐゴシック" pitchFamily="1" charset="-128"/>
              </a:rPr>
              <a:t>Sexuality – less sexual repression, and due to contraceptives and the cost of having children, smaller families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1066800" y="0"/>
            <a:ext cx="7772400" cy="1143000"/>
          </a:xfrm>
        </p:spPr>
        <p:txBody>
          <a:bodyPr/>
          <a:lstStyle/>
          <a:p>
            <a:pPr eaLnBrk="1" hangingPunct="1"/>
            <a:r>
              <a:rPr lang="en-US" dirty="0" smtClean="0">
                <a:ea typeface="ＭＳ Ｐゴシック" pitchFamily="1" charset="-128"/>
              </a:rPr>
              <a:t>Rise of Feminism</a:t>
            </a:r>
          </a:p>
        </p:txBody>
      </p:sp>
      <p:sp>
        <p:nvSpPr>
          <p:cNvPr id="48131" name="Rectangle 5"/>
          <p:cNvSpPr>
            <a:spLocks noGrp="1" noChangeArrowheads="1"/>
          </p:cNvSpPr>
          <p:nvPr>
            <p:ph type="body" idx="1"/>
          </p:nvPr>
        </p:nvSpPr>
        <p:spPr>
          <a:xfrm>
            <a:off x="1062038" y="1385888"/>
            <a:ext cx="7769225" cy="4113212"/>
          </a:xfrm>
        </p:spPr>
        <p:txBody>
          <a:bodyPr/>
          <a:lstStyle/>
          <a:p>
            <a:pPr eaLnBrk="1" hangingPunct="1">
              <a:lnSpc>
                <a:spcPct val="90000"/>
              </a:lnSpc>
            </a:pPr>
            <a:r>
              <a:rPr lang="en-US" sz="2000" dirty="0" smtClean="0">
                <a:ea typeface="ＭＳ Ｐゴシック" pitchFamily="1" charset="-128"/>
              </a:rPr>
              <a:t>Obstacles – many women did not support the feminist movement because</a:t>
            </a:r>
          </a:p>
          <a:p>
            <a:pPr lvl="1" eaLnBrk="1" hangingPunct="1">
              <a:lnSpc>
                <a:spcPct val="90000"/>
              </a:lnSpc>
            </a:pPr>
            <a:r>
              <a:rPr lang="en-US" sz="1800" dirty="0" smtClean="0">
                <a:ea typeface="ＭＳ Ｐゴシック" pitchFamily="1" charset="-128"/>
              </a:rPr>
              <a:t>Sensitivity to class and economic interests</a:t>
            </a:r>
          </a:p>
          <a:p>
            <a:pPr lvl="1" eaLnBrk="1" hangingPunct="1">
              <a:lnSpc>
                <a:spcPct val="90000"/>
              </a:lnSpc>
            </a:pPr>
            <a:r>
              <a:rPr lang="en-US" sz="1800" dirty="0" smtClean="0">
                <a:ea typeface="ＭＳ Ｐゴシック" pitchFamily="1" charset="-128"/>
              </a:rPr>
              <a:t>Cared more about national unity and patriotism</a:t>
            </a:r>
          </a:p>
          <a:p>
            <a:pPr lvl="1" eaLnBrk="1" hangingPunct="1">
              <a:lnSpc>
                <a:spcPct val="90000"/>
              </a:lnSpc>
            </a:pPr>
            <a:r>
              <a:rPr lang="en-US" sz="1800" dirty="0" smtClean="0">
                <a:ea typeface="ＭＳ Ｐゴシック" pitchFamily="1" charset="-128"/>
              </a:rPr>
              <a:t>Religious women uncomfortable with radical secularists</a:t>
            </a:r>
          </a:p>
          <a:p>
            <a:pPr eaLnBrk="1" hangingPunct="1">
              <a:lnSpc>
                <a:spcPct val="90000"/>
              </a:lnSpc>
            </a:pPr>
            <a:r>
              <a:rPr lang="en-US" sz="2000" dirty="0" smtClean="0">
                <a:ea typeface="ＭＳ Ｐゴシック" pitchFamily="1" charset="-128"/>
              </a:rPr>
              <a:t>Women’s suffrage in Britain – </a:t>
            </a:r>
            <a:r>
              <a:rPr lang="en-US" sz="2000" b="1" dirty="0" smtClean="0">
                <a:ea typeface="ＭＳ Ｐゴシック" pitchFamily="1" charset="-128"/>
              </a:rPr>
              <a:t>suffrage </a:t>
            </a:r>
            <a:r>
              <a:rPr lang="en-US" sz="2000" dirty="0" smtClean="0">
                <a:ea typeface="ＭＳ Ｐゴシック" pitchFamily="1" charset="-128"/>
              </a:rPr>
              <a:t>– the movement for women to vote</a:t>
            </a:r>
          </a:p>
          <a:p>
            <a:pPr lvl="1" eaLnBrk="1" hangingPunct="1">
              <a:lnSpc>
                <a:spcPct val="90000"/>
              </a:lnSpc>
            </a:pPr>
            <a:r>
              <a:rPr lang="en-US" sz="1800" b="1" dirty="0" smtClean="0">
                <a:ea typeface="ＭＳ Ｐゴシック" pitchFamily="1" charset="-128"/>
              </a:rPr>
              <a:t>Millicent Fawcett</a:t>
            </a:r>
            <a:r>
              <a:rPr lang="en-US" sz="1800" dirty="0" smtClean="0">
                <a:ea typeface="ＭＳ Ｐゴシック" pitchFamily="1" charset="-128"/>
              </a:rPr>
              <a:t> – led the moderate National Union of Women’s Suffrage Societies</a:t>
            </a:r>
          </a:p>
          <a:p>
            <a:pPr lvl="1" eaLnBrk="1" hangingPunct="1">
              <a:lnSpc>
                <a:spcPct val="90000"/>
              </a:lnSpc>
            </a:pPr>
            <a:r>
              <a:rPr lang="en-US" sz="1800" b="1" dirty="0" err="1" smtClean="0">
                <a:ea typeface="ＭＳ Ｐゴシック" pitchFamily="1" charset="-128"/>
              </a:rPr>
              <a:t>Emmeline</a:t>
            </a:r>
            <a:r>
              <a:rPr lang="en-US" sz="1800" b="1" dirty="0" smtClean="0">
                <a:ea typeface="ＭＳ Ｐゴシック" pitchFamily="1" charset="-128"/>
              </a:rPr>
              <a:t> Pankhurst</a:t>
            </a:r>
            <a:r>
              <a:rPr lang="en-US" sz="1800" dirty="0" smtClean="0">
                <a:ea typeface="ＭＳ Ｐゴシック" pitchFamily="1" charset="-128"/>
              </a:rPr>
              <a:t> – led the more radical Women’s Social and Political Union, which encouraged strikes, arson, and vandalism</a:t>
            </a:r>
          </a:p>
          <a:p>
            <a:pPr lvl="1" eaLnBrk="1" hangingPunct="1">
              <a:lnSpc>
                <a:spcPct val="90000"/>
              </a:lnSpc>
            </a:pPr>
            <a:r>
              <a:rPr lang="en-US" sz="1800" dirty="0" smtClean="0">
                <a:ea typeface="ＭＳ Ｐゴシック" pitchFamily="1" charset="-128"/>
              </a:rPr>
              <a:t>Women given right to vote in Britain in 1918</a:t>
            </a:r>
          </a:p>
          <a:p>
            <a:pPr eaLnBrk="1" hangingPunct="1">
              <a:lnSpc>
                <a:spcPct val="90000"/>
              </a:lnSpc>
            </a:pPr>
            <a:r>
              <a:rPr lang="en-US" sz="2000" dirty="0" smtClean="0">
                <a:ea typeface="ＭＳ Ｐゴシック" pitchFamily="1" charset="-128"/>
              </a:rPr>
              <a:t>Political feminism – women granted right to vote in France (after World War II) and Germany (1919)</a:t>
            </a:r>
          </a:p>
          <a:p>
            <a:pPr eaLnBrk="1" hangingPunct="1">
              <a:lnSpc>
                <a:spcPct val="90000"/>
              </a:lnSpc>
            </a:pPr>
            <a:r>
              <a:rPr lang="en-US" sz="2000" b="1" dirty="0" smtClean="0">
                <a:ea typeface="ＭＳ Ｐゴシック" pitchFamily="1" charset="-128"/>
              </a:rPr>
              <a:t>Union of German Women’s Organizations</a:t>
            </a:r>
            <a:r>
              <a:rPr lang="en-US" sz="2000" dirty="0" smtClean="0">
                <a:ea typeface="ＭＳ Ｐゴシック" pitchFamily="1" charset="-128"/>
              </a:rPr>
              <a:t> – founded in 1894, supported suffrage, but more concerned about education, social, and political conditions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ch23_08"/>
          <p:cNvPicPr>
            <a:picLocks noChangeAspect="1" noChangeArrowheads="1"/>
          </p:cNvPicPr>
          <p:nvPr/>
        </p:nvPicPr>
        <p:blipFill>
          <a:blip r:embed="rId3"/>
          <a:srcRect/>
          <a:stretch>
            <a:fillRect/>
          </a:stretch>
        </p:blipFill>
        <p:spPr bwMode="auto">
          <a:xfrm>
            <a:off x="1600200" y="0"/>
            <a:ext cx="6934200" cy="5654467"/>
          </a:xfrm>
          <a:prstGeom prst="rect">
            <a:avLst/>
          </a:prstGeom>
          <a:noFill/>
          <a:ln w="9525">
            <a:noFill/>
            <a:miter lim="800000"/>
            <a:headEnd/>
            <a:tailEnd/>
          </a:ln>
        </p:spPr>
      </p:pic>
      <p:sp>
        <p:nvSpPr>
          <p:cNvPr id="4" name="Rectangle 3"/>
          <p:cNvSpPr/>
          <p:nvPr/>
        </p:nvSpPr>
        <p:spPr>
          <a:xfrm>
            <a:off x="685800" y="5638800"/>
            <a:ext cx="8458200" cy="830997"/>
          </a:xfrm>
          <a:prstGeom prst="rect">
            <a:avLst/>
          </a:prstGeom>
        </p:spPr>
        <p:txBody>
          <a:bodyPr wrap="square">
            <a:spAutoFit/>
          </a:bodyPr>
          <a:lstStyle/>
          <a:p>
            <a:pPr eaLnBrk="1" hangingPunct="1"/>
            <a:r>
              <a:rPr lang="en-US" dirty="0" err="1">
                <a:latin typeface="Arial" charset="0"/>
              </a:rPr>
              <a:t>Emmeline</a:t>
            </a:r>
            <a:r>
              <a:rPr lang="en-US" dirty="0">
                <a:latin typeface="Arial" charset="0"/>
              </a:rPr>
              <a:t> Pankhurst (1857–1928) was frequently arrested for forcibly advocating votes for British women.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1028"/>
          <p:cNvPicPr>
            <a:picLocks noChangeAspect="1" noChangeArrowheads="1"/>
          </p:cNvPicPr>
          <p:nvPr/>
        </p:nvPicPr>
        <p:blipFill>
          <a:blip r:embed="rId3"/>
          <a:srcRect/>
          <a:stretch>
            <a:fillRect/>
          </a:stretch>
        </p:blipFill>
        <p:spPr bwMode="auto">
          <a:xfrm>
            <a:off x="0" y="0"/>
            <a:ext cx="6426200" cy="6426200"/>
          </a:xfrm>
          <a:prstGeom prst="rect">
            <a:avLst/>
          </a:prstGeom>
          <a:noFill/>
          <a:ln w="9525">
            <a:noFill/>
            <a:miter lim="800000"/>
            <a:headEnd/>
            <a:tailEnd/>
          </a:ln>
        </p:spPr>
      </p:pic>
      <p:sp>
        <p:nvSpPr>
          <p:cNvPr id="4" name="Rectangle 3"/>
          <p:cNvSpPr/>
          <p:nvPr/>
        </p:nvSpPr>
        <p:spPr>
          <a:xfrm>
            <a:off x="6629400" y="914400"/>
            <a:ext cx="2286000" cy="4893647"/>
          </a:xfrm>
          <a:prstGeom prst="rect">
            <a:avLst/>
          </a:prstGeom>
        </p:spPr>
        <p:txBody>
          <a:bodyPr wrap="square">
            <a:spAutoFit/>
          </a:bodyPr>
          <a:lstStyle/>
          <a:p>
            <a:pPr eaLnBrk="1" hangingPunct="1"/>
            <a:r>
              <a:rPr lang="en-US" dirty="0">
                <a:latin typeface="Arial" charset="0"/>
              </a:rPr>
              <a:t>Emigration was a global process by the late 19th century. But more immigrants went to the United States than to every other nation combined.</a:t>
            </a:r>
          </a:p>
          <a:p>
            <a:pPr eaLnBrk="1" hangingPunct="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066800" y="0"/>
            <a:ext cx="7772400" cy="1143000"/>
          </a:xfrm>
        </p:spPr>
        <p:txBody>
          <a:bodyPr/>
          <a:lstStyle/>
          <a:p>
            <a:pPr eaLnBrk="1" hangingPunct="1"/>
            <a:r>
              <a:rPr lang="en-US" dirty="0" smtClean="0">
                <a:ea typeface="ＭＳ Ｐゴシック" pitchFamily="1" charset="-128"/>
              </a:rPr>
              <a:t>New Industries</a:t>
            </a:r>
          </a:p>
        </p:txBody>
      </p:sp>
      <p:sp>
        <p:nvSpPr>
          <p:cNvPr id="20483" name="Rectangle 5"/>
          <p:cNvSpPr>
            <a:spLocks noGrp="1" noChangeArrowheads="1"/>
          </p:cNvSpPr>
          <p:nvPr>
            <p:ph type="body" idx="1"/>
          </p:nvPr>
        </p:nvSpPr>
        <p:spPr>
          <a:xfrm>
            <a:off x="1062038" y="1219200"/>
            <a:ext cx="7769225" cy="4660900"/>
          </a:xfrm>
        </p:spPr>
        <p:txBody>
          <a:bodyPr/>
          <a:lstStyle/>
          <a:p>
            <a:pPr eaLnBrk="1" hangingPunct="1">
              <a:lnSpc>
                <a:spcPct val="90000"/>
              </a:lnSpc>
            </a:pPr>
            <a:r>
              <a:rPr lang="en-US" sz="2200" dirty="0" smtClean="0">
                <a:ea typeface="ＭＳ Ｐゴシック" pitchFamily="1" charset="-128"/>
              </a:rPr>
              <a:t>New industries emerge in third quarter of the 19th century, leading to the </a:t>
            </a:r>
            <a:r>
              <a:rPr lang="en-US" sz="2200" b="1" dirty="0" smtClean="0">
                <a:ea typeface="ＭＳ Ｐゴシック" pitchFamily="1" charset="-128"/>
              </a:rPr>
              <a:t>Second Industrial Revolution</a:t>
            </a:r>
          </a:p>
          <a:p>
            <a:pPr eaLnBrk="1" hangingPunct="1">
              <a:lnSpc>
                <a:spcPct val="90000"/>
              </a:lnSpc>
            </a:pPr>
            <a:r>
              <a:rPr lang="en-US" sz="2200" dirty="0" smtClean="0">
                <a:ea typeface="ＭＳ Ｐゴシック" pitchFamily="1" charset="-128"/>
              </a:rPr>
              <a:t>New industries included; steel, chemicals, electricity, and oil</a:t>
            </a:r>
          </a:p>
          <a:p>
            <a:pPr eaLnBrk="1" hangingPunct="1">
              <a:lnSpc>
                <a:spcPct val="90000"/>
              </a:lnSpc>
            </a:pPr>
            <a:r>
              <a:rPr lang="en-US" sz="2200" b="1" dirty="0" smtClean="0">
                <a:ea typeface="ＭＳ Ｐゴシック" pitchFamily="1" charset="-128"/>
              </a:rPr>
              <a:t>Bessemer process</a:t>
            </a:r>
            <a:r>
              <a:rPr lang="en-US" sz="2200" dirty="0" smtClean="0">
                <a:ea typeface="ＭＳ Ｐゴシック" pitchFamily="1" charset="-128"/>
              </a:rPr>
              <a:t> – new way to mass produce steel cheaply revolutionizes the steel industry</a:t>
            </a:r>
          </a:p>
          <a:p>
            <a:pPr eaLnBrk="1" hangingPunct="1">
              <a:lnSpc>
                <a:spcPct val="90000"/>
              </a:lnSpc>
            </a:pPr>
            <a:r>
              <a:rPr lang="en-US" sz="2200" b="1" dirty="0" err="1" smtClean="0">
                <a:ea typeface="ＭＳ Ｐゴシック" pitchFamily="1" charset="-128"/>
              </a:rPr>
              <a:t>Solway</a:t>
            </a:r>
            <a:r>
              <a:rPr lang="en-US" sz="2200" b="1" dirty="0" smtClean="0">
                <a:ea typeface="ＭＳ Ｐゴシック" pitchFamily="1" charset="-128"/>
              </a:rPr>
              <a:t> process</a:t>
            </a:r>
            <a:r>
              <a:rPr lang="en-US" sz="2200" dirty="0" smtClean="0">
                <a:ea typeface="ＭＳ Ｐゴシック" pitchFamily="1" charset="-128"/>
              </a:rPr>
              <a:t> – uses alkali production to make new soaps, dyes, and plastics</a:t>
            </a:r>
          </a:p>
          <a:p>
            <a:pPr eaLnBrk="1" hangingPunct="1">
              <a:lnSpc>
                <a:spcPct val="90000"/>
              </a:lnSpc>
            </a:pPr>
            <a:r>
              <a:rPr lang="en-US" sz="2200" dirty="0" smtClean="0">
                <a:ea typeface="ＭＳ Ｐゴシック" pitchFamily="1" charset="-128"/>
              </a:rPr>
              <a:t>Electricity changes how people live and travel</a:t>
            </a:r>
          </a:p>
          <a:p>
            <a:pPr eaLnBrk="1" hangingPunct="1">
              <a:lnSpc>
                <a:spcPct val="90000"/>
              </a:lnSpc>
            </a:pPr>
            <a:r>
              <a:rPr lang="en-US" sz="2200" dirty="0" smtClean="0">
                <a:ea typeface="ＭＳ Ｐゴシック" pitchFamily="1" charset="-128"/>
              </a:rPr>
              <a:t>Automobiles</a:t>
            </a:r>
            <a:endParaRPr lang="en-US" sz="2000" dirty="0" smtClean="0">
              <a:ea typeface="ＭＳ Ｐゴシック" pitchFamily="1" charset="-128"/>
            </a:endParaRPr>
          </a:p>
          <a:p>
            <a:pPr lvl="1" eaLnBrk="1" hangingPunct="1">
              <a:lnSpc>
                <a:spcPct val="90000"/>
              </a:lnSpc>
            </a:pPr>
            <a:r>
              <a:rPr lang="en-US" sz="2000" b="1" dirty="0" smtClean="0">
                <a:ea typeface="ＭＳ Ｐゴシック" pitchFamily="1" charset="-128"/>
              </a:rPr>
              <a:t>Gottlieb Daimler</a:t>
            </a:r>
            <a:r>
              <a:rPr lang="en-US" sz="2000" dirty="0" smtClean="0">
                <a:ea typeface="ＭＳ Ｐゴシック" pitchFamily="1" charset="-128"/>
              </a:rPr>
              <a:t> – invents modern internal combustion engine, leading to automobiles</a:t>
            </a:r>
          </a:p>
          <a:p>
            <a:pPr lvl="1" eaLnBrk="1" hangingPunct="1">
              <a:lnSpc>
                <a:spcPct val="90000"/>
              </a:lnSpc>
            </a:pPr>
            <a:r>
              <a:rPr lang="en-US" sz="2000" b="1" dirty="0" smtClean="0">
                <a:ea typeface="ＭＳ Ｐゴシック" pitchFamily="1" charset="-128"/>
              </a:rPr>
              <a:t>Henry Ford</a:t>
            </a:r>
            <a:r>
              <a:rPr lang="en-US" sz="2000" dirty="0" smtClean="0">
                <a:ea typeface="ＭＳ Ｐゴシック" pitchFamily="1" charset="-128"/>
              </a:rPr>
              <a:t> – American, who through the assembly line made the auto accessible to the masses</a:t>
            </a:r>
          </a:p>
          <a:p>
            <a:pPr lvl="1" eaLnBrk="1" hangingPunct="1">
              <a:lnSpc>
                <a:spcPct val="90000"/>
              </a:lnSpc>
            </a:pPr>
            <a:r>
              <a:rPr lang="en-US" sz="2000" dirty="0" smtClean="0">
                <a:ea typeface="ＭＳ Ｐゴシック" pitchFamily="1" charset="-128"/>
              </a:rPr>
              <a:t>Autos lead to the growth of the oil industry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ch23_02"/>
          <p:cNvPicPr>
            <a:picLocks noChangeAspect="1" noChangeArrowheads="1"/>
          </p:cNvPicPr>
          <p:nvPr/>
        </p:nvPicPr>
        <p:blipFill>
          <a:blip r:embed="rId3"/>
          <a:srcRect/>
          <a:stretch>
            <a:fillRect/>
          </a:stretch>
        </p:blipFill>
        <p:spPr bwMode="auto">
          <a:xfrm>
            <a:off x="914400" y="0"/>
            <a:ext cx="7997825" cy="5654675"/>
          </a:xfrm>
          <a:prstGeom prst="rect">
            <a:avLst/>
          </a:prstGeom>
          <a:noFill/>
          <a:ln w="9525">
            <a:noFill/>
            <a:miter lim="800000"/>
            <a:headEnd/>
            <a:tailEnd/>
          </a:ln>
        </p:spPr>
      </p:pic>
      <p:sp>
        <p:nvSpPr>
          <p:cNvPr id="4" name="Rectangle 3"/>
          <p:cNvSpPr/>
          <p:nvPr/>
        </p:nvSpPr>
        <p:spPr>
          <a:xfrm>
            <a:off x="685800" y="5657671"/>
            <a:ext cx="8458200" cy="1200329"/>
          </a:xfrm>
          <a:prstGeom prst="rect">
            <a:avLst/>
          </a:prstGeom>
        </p:spPr>
        <p:txBody>
          <a:bodyPr wrap="square">
            <a:spAutoFit/>
          </a:bodyPr>
          <a:lstStyle/>
          <a:p>
            <a:pPr eaLnBrk="1" hangingPunct="1"/>
            <a:r>
              <a:rPr lang="en-US" sz="1800" dirty="0">
                <a:latin typeface="Arial" charset="0"/>
              </a:rPr>
              <a:t>The invention and commercialization of automobiles soon led to auto races in Europe and North America. Here Henri Fournier, the winner of the 1901 Paris to Berlin Motor Car Race, sits in his winning racing car manufactured by the Paris-based auto firm of Emile and Louis Mors.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1028"/>
          <p:cNvPicPr>
            <a:picLocks noChangeAspect="1" noChangeArrowheads="1"/>
          </p:cNvPicPr>
          <p:nvPr/>
        </p:nvPicPr>
        <p:blipFill>
          <a:blip r:embed="rId3"/>
          <a:srcRect/>
          <a:stretch>
            <a:fillRect/>
          </a:stretch>
        </p:blipFill>
        <p:spPr bwMode="auto">
          <a:xfrm>
            <a:off x="990600" y="228600"/>
            <a:ext cx="7813675" cy="4454525"/>
          </a:xfrm>
          <a:prstGeom prst="rect">
            <a:avLst/>
          </a:prstGeom>
          <a:noFill/>
          <a:ln w="9525">
            <a:noFill/>
            <a:miter lim="800000"/>
            <a:headEnd/>
            <a:tailEnd/>
          </a:ln>
        </p:spPr>
      </p:pic>
      <p:sp>
        <p:nvSpPr>
          <p:cNvPr id="4" name="Rectangle 3"/>
          <p:cNvSpPr/>
          <p:nvPr/>
        </p:nvSpPr>
        <p:spPr>
          <a:xfrm>
            <a:off x="685800" y="4919008"/>
            <a:ext cx="8458200" cy="1938992"/>
          </a:xfrm>
          <a:prstGeom prst="rect">
            <a:avLst/>
          </a:prstGeom>
        </p:spPr>
        <p:txBody>
          <a:bodyPr wrap="square">
            <a:spAutoFit/>
          </a:bodyPr>
          <a:lstStyle/>
          <a:p>
            <a:pPr eaLnBrk="1" hangingPunct="1"/>
            <a:r>
              <a:rPr lang="en-US" sz="2000" b="1" dirty="0" smtClean="0">
                <a:latin typeface="Arial" charset="0"/>
              </a:rPr>
              <a:t>EUROPEAN </a:t>
            </a:r>
            <a:r>
              <a:rPr lang="en-US" sz="2000" b="1" dirty="0">
                <a:latin typeface="Arial" charset="0"/>
              </a:rPr>
              <a:t>INDUSTRIALIZATION, 1860–1913</a:t>
            </a:r>
            <a:r>
              <a:rPr lang="en-US" sz="2000" dirty="0">
                <a:latin typeface="Arial" charset="0"/>
              </a:rPr>
              <a:t> In 1860 Britain was far more industrialized than other European countries. But in the following half century, industrial output rose significantly, if unevenly, across much of Western Europe, especially in the new German Empire. The Balkan states and the Ottoman Empire, however, remained economically backward</a:t>
            </a:r>
            <a:r>
              <a:rPr lang="en-US" sz="2000" dirty="0" smtClean="0">
                <a:latin typeface="Arial" charset="0"/>
              </a:rPr>
              <a:t>.</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dirty="0" smtClean="0">
                <a:ea typeface="ＭＳ Ｐゴシック" pitchFamily="1" charset="-128"/>
              </a:rPr>
              <a:t>Economic Difficulties</a:t>
            </a:r>
          </a:p>
        </p:txBody>
      </p:sp>
      <p:sp>
        <p:nvSpPr>
          <p:cNvPr id="25603" name="Rectangle 5"/>
          <p:cNvSpPr>
            <a:spLocks noGrp="1" noChangeArrowheads="1"/>
          </p:cNvSpPr>
          <p:nvPr>
            <p:ph type="body" idx="1"/>
          </p:nvPr>
        </p:nvSpPr>
        <p:spPr/>
        <p:txBody>
          <a:bodyPr/>
          <a:lstStyle/>
          <a:p>
            <a:pPr eaLnBrk="1" hangingPunct="1"/>
            <a:r>
              <a:rPr lang="en-US" sz="2800" dirty="0" smtClean="0">
                <a:ea typeface="ＭＳ Ｐゴシック" pitchFamily="1" charset="-128"/>
              </a:rPr>
              <a:t>Bad weather and foreign competition make it tough for European industries in the last quarter of the century</a:t>
            </a:r>
          </a:p>
          <a:p>
            <a:pPr eaLnBrk="1" hangingPunct="1"/>
            <a:r>
              <a:rPr lang="en-US" sz="2800" dirty="0" smtClean="0">
                <a:ea typeface="ＭＳ Ｐゴシック" pitchFamily="1" charset="-128"/>
              </a:rPr>
              <a:t>Stagnation, pockets of unemployment, bad working conditions, strikes and other forms of labor unrest emerge</a:t>
            </a:r>
          </a:p>
          <a:p>
            <a:pPr eaLnBrk="1" hangingPunct="1"/>
            <a:r>
              <a:rPr lang="en-US" sz="2800" dirty="0" smtClean="0">
                <a:ea typeface="ＭＳ Ｐゴシック" pitchFamily="1" charset="-128"/>
              </a:rPr>
              <a:t>Expansion of industry and consumer demand bring Europe out of stagnation by late in the century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dirty="0" smtClean="0">
                <a:ea typeface="ＭＳ Ｐゴシック" pitchFamily="1" charset="-128"/>
              </a:rPr>
              <a:t>Ascendancy in the Middle Class</a:t>
            </a:r>
          </a:p>
        </p:txBody>
      </p:sp>
      <p:sp>
        <p:nvSpPr>
          <p:cNvPr id="26627" name="Rectangle 5"/>
          <p:cNvSpPr>
            <a:spLocks noGrp="1" noChangeArrowheads="1"/>
          </p:cNvSpPr>
          <p:nvPr>
            <p:ph type="body" idx="1"/>
          </p:nvPr>
        </p:nvSpPr>
        <p:spPr/>
        <p:txBody>
          <a:bodyPr/>
          <a:lstStyle/>
          <a:p>
            <a:pPr eaLnBrk="1" hangingPunct="1">
              <a:lnSpc>
                <a:spcPct val="90000"/>
              </a:lnSpc>
            </a:pPr>
            <a:r>
              <a:rPr lang="en-US" sz="2800" dirty="0" smtClean="0">
                <a:ea typeface="ＭＳ Ｐゴシック" pitchFamily="1" charset="-128"/>
              </a:rPr>
              <a:t>Social distinctions of the middle class</a:t>
            </a:r>
          </a:p>
          <a:p>
            <a:pPr lvl="1" eaLnBrk="1" hangingPunct="1">
              <a:lnSpc>
                <a:spcPct val="90000"/>
              </a:lnSpc>
            </a:pPr>
            <a:r>
              <a:rPr lang="en-US" sz="2400" dirty="0" smtClean="0">
                <a:ea typeface="ＭＳ Ｐゴシック" pitchFamily="1" charset="-128"/>
              </a:rPr>
              <a:t>Owners and managers – lived like an aristocracy</a:t>
            </a:r>
          </a:p>
          <a:p>
            <a:pPr lvl="1" eaLnBrk="1" hangingPunct="1">
              <a:lnSpc>
                <a:spcPct val="90000"/>
              </a:lnSpc>
            </a:pPr>
            <a:r>
              <a:rPr lang="en-US" sz="2400" dirty="0" smtClean="0">
                <a:ea typeface="ＭＳ Ｐゴシック" pitchFamily="1" charset="-128"/>
              </a:rPr>
              <a:t>Comfortable small entrepreneurs and professional people (teachers, librarians, shopkeepers) – incomes permitted private homes and large quantities of furniture, education and vacations</a:t>
            </a:r>
          </a:p>
          <a:p>
            <a:pPr lvl="1" eaLnBrk="1" hangingPunct="1">
              <a:lnSpc>
                <a:spcPct val="90000"/>
              </a:lnSpc>
            </a:pPr>
            <a:r>
              <a:rPr lang="en-US" sz="2400" dirty="0" smtClean="0">
                <a:ea typeface="ＭＳ Ｐゴシック" pitchFamily="1" charset="-128"/>
              </a:rPr>
              <a:t>“White collar workers” – formed lower middle class – </a:t>
            </a:r>
            <a:r>
              <a:rPr lang="en-US" sz="2400" b="1" dirty="0" smtClean="0">
                <a:ea typeface="ＭＳ Ｐゴシック" pitchFamily="1" charset="-128"/>
              </a:rPr>
              <a:t>petite bourgeoisie</a:t>
            </a:r>
            <a:r>
              <a:rPr lang="en-US" sz="2400" dirty="0" smtClean="0">
                <a:ea typeface="ＭＳ Ｐゴシック" pitchFamily="1" charset="-128"/>
              </a:rPr>
              <a:t> – such as secretaries, retail clerks, lower level bureaucrats – spent money on consumer goods that made sure to make them look middle class</a:t>
            </a:r>
          </a:p>
          <a:p>
            <a:pPr eaLnBrk="1" hangingPunct="1">
              <a:lnSpc>
                <a:spcPct val="90000"/>
              </a:lnSpc>
            </a:pPr>
            <a:r>
              <a:rPr lang="en-US" sz="2800" dirty="0" smtClean="0">
                <a:ea typeface="ＭＳ Ｐゴシック" pitchFamily="1" charset="-128"/>
              </a:rPr>
              <a:t>Tensions mount up between the classes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4"/>
          <p:cNvPicPr>
            <a:picLocks noChangeAspect="1" noChangeArrowheads="1"/>
          </p:cNvPicPr>
          <p:nvPr/>
        </p:nvPicPr>
        <p:blipFill>
          <a:blip r:embed="rId3"/>
          <a:srcRect/>
          <a:stretch>
            <a:fillRect/>
          </a:stretch>
        </p:blipFill>
        <p:spPr bwMode="auto">
          <a:xfrm>
            <a:off x="1295400" y="0"/>
            <a:ext cx="7391400" cy="6043663"/>
          </a:xfrm>
          <a:prstGeom prst="rect">
            <a:avLst/>
          </a:prstGeom>
          <a:noFill/>
          <a:ln w="9525">
            <a:noFill/>
            <a:miter lim="800000"/>
            <a:headEnd/>
            <a:tailEnd/>
          </a:ln>
        </p:spPr>
      </p:pic>
      <p:sp>
        <p:nvSpPr>
          <p:cNvPr id="4" name="Rectangle 3"/>
          <p:cNvSpPr/>
          <p:nvPr/>
        </p:nvSpPr>
        <p:spPr>
          <a:xfrm>
            <a:off x="838200" y="6027003"/>
            <a:ext cx="8305800" cy="830997"/>
          </a:xfrm>
          <a:prstGeom prst="rect">
            <a:avLst/>
          </a:prstGeom>
        </p:spPr>
        <p:txBody>
          <a:bodyPr wrap="square">
            <a:spAutoFit/>
          </a:bodyPr>
          <a:lstStyle/>
          <a:p>
            <a:pPr eaLnBrk="1" hangingPunct="1"/>
            <a:r>
              <a:rPr lang="en-US" dirty="0">
                <a:latin typeface="Arial" charset="0"/>
              </a:rPr>
              <a:t>The bicycle helped liberate women’s lives, but as this poster suggests, it also was associated with glamour and fashion.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HD:Users:admin:Desktop:Microsoft Office 2001:Templates:Presentations:Designs:Expedition</Template>
  <TotalTime>6991</TotalTime>
  <Words>1797</Words>
  <Application>Microsoft Office PowerPoint</Application>
  <PresentationFormat>On-screen Show (4:3)</PresentationFormat>
  <Paragraphs>134</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Expedition</vt:lpstr>
      <vt:lpstr>PowerPoint Presentation</vt:lpstr>
      <vt:lpstr>Population Trends and Migration </vt:lpstr>
      <vt:lpstr>PowerPoint Presentation</vt:lpstr>
      <vt:lpstr>New Industries</vt:lpstr>
      <vt:lpstr>PowerPoint Presentation</vt:lpstr>
      <vt:lpstr>PowerPoint Presentation</vt:lpstr>
      <vt:lpstr>Economic Difficulties</vt:lpstr>
      <vt:lpstr>Ascendancy in the Middle Class</vt:lpstr>
      <vt:lpstr>PowerPoint Presentation</vt:lpstr>
      <vt:lpstr>The Redesign of Cities</vt:lpstr>
      <vt:lpstr>PowerPoint Presentation</vt:lpstr>
      <vt:lpstr>PowerPoint Presentation</vt:lpstr>
      <vt:lpstr>Urban Sanitation</vt:lpstr>
      <vt:lpstr>PowerPoint Presentation</vt:lpstr>
      <vt:lpstr>Housing Reform /  the Middle Class</vt:lpstr>
      <vt:lpstr>Barriers for Women  in Late 19th Century</vt:lpstr>
      <vt:lpstr>PowerPoint Presentation</vt:lpstr>
      <vt:lpstr>New Employment for Women</vt:lpstr>
      <vt:lpstr>PowerPoint Presentation</vt:lpstr>
      <vt:lpstr>Working-Class Women</vt:lpstr>
      <vt:lpstr>Prostitution</vt:lpstr>
      <vt:lpstr>Middle Class Women</vt:lpstr>
      <vt:lpstr>Rise of Feminism</vt:lpstr>
      <vt:lpstr>PowerPoint Presentation</vt:lpstr>
    </vt:vector>
  </TitlesOfParts>
  <Company>GEX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Trends and Migration</dc:title>
  <dc:creator>J. Russell</dc:creator>
  <cp:lastModifiedBy>Trevor Griffin</cp:lastModifiedBy>
  <cp:revision>320</cp:revision>
  <dcterms:created xsi:type="dcterms:W3CDTF">2006-06-26T20:03:10Z</dcterms:created>
  <dcterms:modified xsi:type="dcterms:W3CDTF">2016-01-06T15:50:28Z</dcterms:modified>
</cp:coreProperties>
</file>